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72896C-CE21-45F4-BC41-03D9E16E4BFC}">
  <a:tblStyle styleId="{1072896C-CE21-45F4-BC41-03D9E16E4B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c/RobEdwardsVideos/videos" TargetMode="External"/><Relationship Id="rId3" Type="http://schemas.openxmlformats.org/officeDocument/2006/relationships/hyperlink" Target="http://www.langmead-lab.org/teaching-material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heEDL9usFgs&amp;list=PLpPXw4zFa0uLMHwSZ7DMeLGjIUgo1IBbn&amp;index=54"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8068309d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88068309d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https://www.youtube.com/c/RobEdwardsVideos/videos</a:t>
            </a:r>
            <a:endParaRPr/>
          </a:p>
          <a:p>
            <a:pPr indent="0" lvl="0" marL="0" rtl="0" algn="l">
              <a:spcBef>
                <a:spcPts val="0"/>
              </a:spcBef>
              <a:spcAft>
                <a:spcPts val="0"/>
              </a:spcAft>
              <a:buNone/>
            </a:pPr>
            <a:r>
              <a:rPr lang="en-GB" u="sng">
                <a:solidFill>
                  <a:schemeClr val="hlink"/>
                </a:solidFill>
                <a:hlinkClick r:id="rId3"/>
              </a:rPr>
              <a:t>http://www.langmead-lab.org/teaching-materials/</a:t>
            </a:r>
            <a:r>
              <a:rPr lang="en-GB"/>
              <a:t>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a597a2a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a597a2a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a597a2a1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8a597a2a1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Depending on the applications and error profile.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4d9b5805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4d9b5805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8a597a2a1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8a597a2a1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 (SRR094926, ERR599052)</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79bf34e0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79bf34e0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595959"/>
                </a:solidFill>
              </a:rPr>
              <a:t>lexical order,  usually neighbouring windows have similar mi</a:t>
            </a:r>
            <a:r>
              <a:rPr lang="en-GB" sz="1800">
                <a:solidFill>
                  <a:srgbClr val="595959"/>
                </a:solidFill>
              </a:rPr>
              <a:t>n</a:t>
            </a:r>
            <a:r>
              <a:rPr lang="en-GB" sz="1800">
                <a:solidFill>
                  <a:srgbClr val="595959"/>
                </a:solidFill>
              </a:rPr>
              <a:t>imizer</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Minimizers tend to stay (locally) constant for overlapping windows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There are fewer different minimizers than windows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a new minimizer occurs about once every half-window width.</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GB" sz="1800">
                <a:solidFill>
                  <a:srgbClr val="595959"/>
                </a:solidFill>
              </a:rPr>
              <a:t>2/(w + 1) of all k-mers are (w, k)-minimizers,</a:t>
            </a:r>
            <a:endParaRPr sz="18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8a597a2a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8a597a2a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rPr>
              <a:t>reverse complement TATCG = CGATA select the smallest called canonical.</a:t>
            </a:r>
            <a:endParaRPr sz="1000">
              <a:solidFill>
                <a:schemeClr val="dk1"/>
              </a:solidFill>
            </a:endParaRPr>
          </a:p>
          <a:p>
            <a:pPr indent="0" lvl="0" marL="0" rtl="0" algn="l">
              <a:spcBef>
                <a:spcPts val="0"/>
              </a:spcBef>
              <a:spcAft>
                <a:spcPts val="0"/>
              </a:spcAft>
              <a:buNone/>
            </a:pPr>
            <a:r>
              <a:rPr lang="en-GB" sz="1000">
                <a:solidFill>
                  <a:schemeClr val="dk1"/>
                </a:solidFill>
              </a:rPr>
              <a:t>Hash: AC 12,  GC 32,</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GB" sz="1000">
                <a:solidFill>
                  <a:schemeClr val="dk1"/>
                </a:solidFill>
              </a:rPr>
              <a:t>MurmurHash3   2^128</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GB" sz="1000">
                <a:solidFill>
                  <a:schemeClr val="dk1"/>
                </a:solidFill>
              </a:rPr>
              <a:t>Chaining is a technique used for avoiding collisions in hash tables.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GB" sz="1000">
                <a:solidFill>
                  <a:schemeClr val="dk1"/>
                </a:solidFill>
              </a:rPr>
              <a:t>In hash literature, people tend to use </a:t>
            </a:r>
            <a:r>
              <a:rPr lang="en-GB" sz="1000">
                <a:solidFill>
                  <a:schemeClr val="dk1"/>
                </a:solidFill>
              </a:rPr>
              <a:t>Hexadecimal. Hexadecimal is a numeral system in base 16 (0,1,2,3,4,5,6,7,8,9,A,B,C,D,E,F).   27 = 0x1B       B x 1 = 11,  1 x 16 = 16, 11 + 16 = 27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8068309d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88068309d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7a0babf90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7a0babf90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7b46ea45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7b46ea45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Goal is to estimate the  t</a:t>
            </a:r>
            <a:r>
              <a:rPr lang="en-GB">
                <a:solidFill>
                  <a:schemeClr val="dk1"/>
                </a:solidFill>
              </a:rPr>
              <a:t>axonomic level for each sequencing reads.</a:t>
            </a:r>
            <a:endParaRPr/>
          </a:p>
          <a:p>
            <a:pPr indent="0" lvl="0" marL="0" rtl="0" algn="l">
              <a:spcBef>
                <a:spcPts val="0"/>
              </a:spcBef>
              <a:spcAft>
                <a:spcPts val="0"/>
              </a:spcAft>
              <a:buNone/>
            </a:pPr>
            <a:r>
              <a:rPr lang="en-GB"/>
              <a:t>Each read may have hit on proteins from different species.</a:t>
            </a:r>
            <a:endParaRPr/>
          </a:p>
          <a:p>
            <a:pPr indent="0" lvl="0" marL="0" rtl="0" algn="l">
              <a:spcBef>
                <a:spcPts val="0"/>
              </a:spcBef>
              <a:spcAft>
                <a:spcPts val="0"/>
              </a:spcAft>
              <a:buNone/>
            </a:pPr>
            <a:r>
              <a:rPr lang="en-GB"/>
              <a:t>significant blast alignments: &gt; 0.9 best score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7a0babf9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7a0babf9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7c3363ee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7c3363ee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Lowest common ancestor</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Kraken is another tool for assigning taxonomic labels to metagenomic DNA sequences.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8b9d6beb2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8b9d6beb2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8901" lvl="0" marL="360000" rtl="0" algn="l">
              <a:lnSpc>
                <a:spcPct val="115000"/>
              </a:lnSpc>
              <a:spcBef>
                <a:spcPts val="0"/>
              </a:spcBef>
              <a:spcAft>
                <a:spcPts val="0"/>
              </a:spcAft>
              <a:buClr>
                <a:srgbClr val="595959"/>
              </a:buClr>
              <a:buSzPts val="1400"/>
              <a:buChar char="●"/>
            </a:pPr>
            <a:r>
              <a:rPr lang="en-GB" sz="1400">
                <a:solidFill>
                  <a:srgbClr val="595959"/>
                </a:solidFill>
              </a:rPr>
              <a:t>Assign a taxon for each kmer,</a:t>
            </a:r>
            <a:endParaRPr sz="1400">
              <a:solidFill>
                <a:srgbClr val="595959"/>
              </a:solidFill>
            </a:endParaRPr>
          </a:p>
          <a:p>
            <a:pPr indent="0" lvl="0" marL="0" rtl="0" algn="l">
              <a:spcBef>
                <a:spcPts val="120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Lowest common ancestor</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7b46ea45a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7b46ea45a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hashing function</a:t>
            </a:r>
            <a:endParaRPr/>
          </a:p>
          <a:p>
            <a:pPr indent="0" lvl="0" marL="0" rtl="0" algn="l">
              <a:spcBef>
                <a:spcPts val="0"/>
              </a:spcBef>
              <a:spcAft>
                <a:spcPts val="0"/>
              </a:spcAft>
              <a:buNone/>
            </a:pPr>
            <a:r>
              <a:rPr lang="en-GB"/>
              <a:t>area under the precision-recall curve (AUPR)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7c3363ee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7c3363ee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88068309d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88068309d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79bf34e02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79bf34e02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 novo is a Latin term that means "from the beginning”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7a0babf9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7a0babf9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7c3363eea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7c3363eea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two main approaches for genome assembly : </a:t>
            </a:r>
            <a:r>
              <a:rPr lang="en-GB">
                <a:solidFill>
                  <a:schemeClr val="dk1"/>
                </a:solidFill>
              </a:rPr>
              <a:t>1) Overlap-Layout-Consensus method</a:t>
            </a:r>
            <a:endParaRPr>
              <a:solidFill>
                <a:schemeClr val="dk1"/>
              </a:solidFill>
            </a:endParaRPr>
          </a:p>
          <a:p>
            <a:pPr indent="0" lvl="0" marL="0" rtl="0" algn="l">
              <a:spcBef>
                <a:spcPts val="0"/>
              </a:spcBef>
              <a:spcAft>
                <a:spcPts val="0"/>
              </a:spcAft>
              <a:buNone/>
            </a:pPr>
            <a:r>
              <a:rPr lang="en-GB"/>
              <a:t> And  </a:t>
            </a:r>
            <a:r>
              <a:rPr lang="en-GB">
                <a:solidFill>
                  <a:schemeClr val="dk1"/>
                </a:solidFill>
              </a:rPr>
              <a:t>2) de Bruijn graphs </a:t>
            </a:r>
            <a:endParaRPr>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7c3363eea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7c3363eea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595959"/>
                </a:solidFill>
              </a:rPr>
              <a:t>There is also another way of defining de Bruijn graph.</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7c3363eea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7c3363eea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happens if we add some redundancy?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7c3363eea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7c3363eea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Sanger, short read (illumina), Long read(ONT, PacBio)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7c3363eea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7c3363eea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7c3363eea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7c3363eea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7c3363eea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7c3363eea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7c3363eea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7c3363eea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goal is find the path and </a:t>
            </a:r>
            <a:r>
              <a:rPr lang="en-GB"/>
              <a:t>then combine them. Right? </a:t>
            </a:r>
            <a:endParaRPr/>
          </a:p>
          <a:p>
            <a:pPr indent="0" lvl="0" marL="0" rtl="0" algn="l">
              <a:spcBef>
                <a:spcPts val="0"/>
              </a:spcBef>
              <a:spcAft>
                <a:spcPts val="0"/>
              </a:spcAft>
              <a:buNone/>
            </a:pPr>
            <a:r>
              <a:rPr lang="en-GB"/>
              <a:t>hundreds of giga-bytes (GB) of memory for human genome assembly</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30 GB unitigs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7c3363eea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7c3363eea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8d8f046b05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8d8f046b05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7c3363eea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7c3363eea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88068309d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88068309d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4f66c8c1a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4f66c8c1a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595959"/>
                </a:solidFill>
              </a:rPr>
              <a:t>overlap-layout-consensus, find seeds based on #occurrences of k-mers</a:t>
            </a:r>
            <a:endParaRPr sz="1600">
              <a:solidFill>
                <a:srgbClr val="595959"/>
              </a:solidFill>
            </a:endParaRPr>
          </a:p>
          <a:p>
            <a:pPr indent="0" lvl="0" marL="0" rtl="0" algn="l">
              <a:lnSpc>
                <a:spcPct val="115000"/>
              </a:lnSpc>
              <a:spcBef>
                <a:spcPts val="1200"/>
              </a:spcBef>
              <a:spcAft>
                <a:spcPts val="1200"/>
              </a:spcAft>
              <a:buNone/>
            </a:pPr>
            <a:r>
              <a:rPr lang="en-GB" sz="1800">
                <a:solidFill>
                  <a:srgbClr val="595959"/>
                </a:solidFill>
              </a:rPr>
              <a:t>genome assembly, genome size estimation, read error correction, repeat annotation, multiple sequence alignment, GWAS.</a:t>
            </a:r>
            <a:endParaRPr sz="1600">
              <a:solidFill>
                <a:srgbClr val="595959"/>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874472c9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874472c9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2018, A benchmark study of k-mer counting methods for high-throughput sequencing.pdf</a:t>
            </a:r>
            <a:endParaRPr/>
          </a:p>
          <a:p>
            <a:pPr indent="0" lvl="0" marL="0" rtl="0" algn="l">
              <a:spcBef>
                <a:spcPts val="0"/>
              </a:spcBef>
              <a:spcAft>
                <a:spcPts val="0"/>
              </a:spcAft>
              <a:buNone/>
            </a:pPr>
            <a:r>
              <a:rPr lang="en-GB"/>
              <a:t>2011, A fast, lock-free approach for efficient parallel counting of occurrences of k-mers</a:t>
            </a:r>
            <a:endParaRPr/>
          </a:p>
          <a:p>
            <a:pPr indent="0" lvl="0" marL="0" rtl="0" algn="l">
              <a:lnSpc>
                <a:spcPct val="115000"/>
              </a:lnSpc>
              <a:spcBef>
                <a:spcPts val="0"/>
              </a:spcBef>
              <a:spcAft>
                <a:spcPts val="0"/>
              </a:spcAft>
              <a:buClr>
                <a:schemeClr val="dk1"/>
              </a:buClr>
              <a:buSzPts val="1100"/>
              <a:buFont typeface="Arial"/>
              <a:buNone/>
            </a:pPr>
            <a:r>
              <a:t/>
            </a:r>
            <a:endParaRPr sz="10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GB" sz="1800">
                <a:solidFill>
                  <a:srgbClr val="595959"/>
                </a:solidFill>
              </a:rPr>
              <a:t>using </a:t>
            </a:r>
            <a:r>
              <a:rPr b="1" lang="en-GB" sz="1800">
                <a:solidFill>
                  <a:srgbClr val="595959"/>
                </a:solidFill>
              </a:rPr>
              <a:t>compare-and-swap </a:t>
            </a:r>
            <a:r>
              <a:rPr lang="en-GB" sz="1800">
                <a:solidFill>
                  <a:srgbClr val="595959"/>
                </a:solidFill>
              </a:rPr>
              <a:t>method. Increment but double check previous value.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88068309d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88068309d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595959"/>
                </a:solidFill>
              </a:rPr>
              <a:t>1) </a:t>
            </a:r>
            <a:r>
              <a:rPr lang="en-GB" sz="1600">
                <a:solidFill>
                  <a:srgbClr val="595959"/>
                </a:solidFill>
              </a:rPr>
              <a:t>sequence new</a:t>
            </a:r>
            <a:r>
              <a:rPr lang="en-GB" sz="1600">
                <a:solidFill>
                  <a:srgbClr val="595959"/>
                </a:solidFill>
              </a:rPr>
              <a:t> species, no reference genome</a:t>
            </a:r>
            <a:endParaRPr sz="1600">
              <a:solidFill>
                <a:srgbClr val="595959"/>
              </a:solidFill>
            </a:endParaRPr>
          </a:p>
          <a:p>
            <a:pPr indent="0" lvl="0" marL="0" rtl="0" algn="l">
              <a:spcBef>
                <a:spcPts val="0"/>
              </a:spcBef>
              <a:spcAft>
                <a:spcPts val="0"/>
              </a:spcAft>
              <a:buNone/>
            </a:pPr>
            <a:r>
              <a:rPr lang="en-GB" sz="1600">
                <a:solidFill>
                  <a:srgbClr val="595959"/>
                </a:solidFill>
              </a:rPr>
              <a:t>3) pattern of evolution </a:t>
            </a:r>
            <a:endParaRPr sz="1600">
              <a:solidFill>
                <a:srgbClr val="595959"/>
              </a:solidFill>
            </a:endParaRPr>
          </a:p>
          <a:p>
            <a:pPr indent="0" lvl="0" marL="0" rtl="0" algn="l">
              <a:spcBef>
                <a:spcPts val="0"/>
              </a:spcBef>
              <a:spcAft>
                <a:spcPts val="0"/>
              </a:spcAft>
              <a:buNone/>
            </a:pPr>
            <a:r>
              <a:rPr lang="en-GB" sz="1600">
                <a:solidFill>
                  <a:srgbClr val="595959"/>
                </a:solidFill>
              </a:rPr>
              <a:t>4) having reference genome</a:t>
            </a:r>
            <a:endParaRPr sz="1600">
              <a:solidFill>
                <a:srgbClr val="595959"/>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8b9d6beb2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8b9d6beb2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4f66c8c1a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4f66c8c1a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7a0babf90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7a0babf90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d8f046b05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8d8f046b05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4f66c8c1a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4f66c8c1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4f66c8c1a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4f66c8c1a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8c23dbff0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8c23dbff0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8c23dbff0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8c23dbff0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4f66c8c1a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4f66c8c1a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8bcec4764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8bcec4764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rPr>
              <a:t>Our focus is on applications.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88068309d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88068309d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96479cc2e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96479cc2e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8c23dbff0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8c23dbff0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8c23dbff08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8c23dbff08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8c23dbff08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8c23dbff08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874472c9d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874472c9d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wikipedia</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874472c9d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874472c9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874472c9d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874472c9d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874472c9d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874472c9d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874472c9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874472c9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wikipedia</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88068309d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88068309d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https://www.youtube.com/watch?v=heEDL9usFgs&amp;list=PLpPXw4zFa0uLMHwSZ7DMeLGjIUgo1IBbn&amp;index=54</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874472c9d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874472c9d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I don’t need to convince you </a:t>
            </a:r>
            <a:endParaRPr sz="1200">
              <a:solidFill>
                <a:schemeClr val="dk1"/>
              </a:solidFill>
            </a:endParaRPr>
          </a:p>
          <a:p>
            <a:pPr indent="0" lvl="0" marL="0" rtl="0" algn="l">
              <a:spcBef>
                <a:spcPts val="0"/>
              </a:spcBef>
              <a:spcAft>
                <a:spcPts val="0"/>
              </a:spcAft>
              <a:buNone/>
            </a:pPr>
            <a:r>
              <a:rPr lang="en-GB" sz="1200">
                <a:solidFill>
                  <a:schemeClr val="dk1"/>
                </a:solidFill>
              </a:rPr>
              <a:t>Cannot download them all, nor perform sequence search</a:t>
            </a:r>
            <a:endParaRPr sz="1200">
              <a:solidFill>
                <a:schemeClr val="dk1"/>
              </a:solidFill>
            </a:endParaRPr>
          </a:p>
          <a:p>
            <a:pPr indent="0" lvl="0" marL="0" rtl="0" algn="l">
              <a:lnSpc>
                <a:spcPct val="115000"/>
              </a:lnSpc>
              <a:spcBef>
                <a:spcPts val="0"/>
              </a:spcBef>
              <a:spcAft>
                <a:spcPts val="1200"/>
              </a:spcAft>
              <a:buClr>
                <a:schemeClr val="dk1"/>
              </a:buClr>
              <a:buSzPts val="1100"/>
              <a:buFont typeface="Arial"/>
              <a:buNone/>
            </a:pPr>
            <a:r>
              <a:rPr lang="en-GB" sz="1200">
                <a:solidFill>
                  <a:schemeClr val="dk1"/>
                </a:solidFill>
              </a:rPr>
              <a:t>trillion = a million million = 10^12</a:t>
            </a:r>
            <a:endParaRPr sz="120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874472c9d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874472c9d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Mash ,  Ondov et al. Genome Biology (2016) 17:132</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8bcec4764e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8bcec4764e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7c3363ee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7c3363ee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2019, tSketching and Sublinear Data Structures in Genomics .pdf</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874472c9d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874472c9d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f004b0659f83fc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f004b0659f83fc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4efbfb61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4efbfb61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8d8f046b05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8d8f046b05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2018, A benchmark study of k-mer counting methods for high-throughput sequencing.pdf</a:t>
            </a:r>
            <a:endParaRPr/>
          </a:p>
          <a:p>
            <a:pPr indent="0" lvl="0" marL="0" rtl="0" algn="l">
              <a:spcBef>
                <a:spcPts val="0"/>
              </a:spcBef>
              <a:spcAft>
                <a:spcPts val="0"/>
              </a:spcAft>
              <a:buNone/>
            </a:pPr>
            <a:r>
              <a:rPr lang="en-GB"/>
              <a:t>2011, A fast, lock-free approach for efficient parallel counting of occurrences of k-mers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54d9b5805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54d9b5805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super-mer of a genome sequence is defined as a substring of maximal length such that all k-mers on that substring share the same minimizer.</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8a597a2a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8a597a2a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7c3363eea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7c3363eea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88068309d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88068309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Core dumped No Space Left on Device   Segmentation fault      No one else cannot login    </a:t>
            </a:r>
            <a:endParaRPr sz="1400">
              <a:solidFill>
                <a:schemeClr val="dk1"/>
              </a:solidFill>
            </a:endParaRPr>
          </a:p>
          <a:p>
            <a:pPr indent="0" lvl="0" marL="0" rtl="0" algn="l">
              <a:spcBef>
                <a:spcPts val="0"/>
              </a:spcBef>
              <a:spcAft>
                <a:spcPts val="0"/>
              </a:spcAft>
              <a:buNone/>
            </a:pPr>
            <a:r>
              <a:t/>
            </a:r>
            <a:endParaRPr sz="1400"/>
          </a:p>
          <a:p>
            <a:pPr indent="0" lvl="0" marL="0" rtl="0" algn="l">
              <a:lnSpc>
                <a:spcPct val="115000"/>
              </a:lnSpc>
              <a:spcBef>
                <a:spcPts val="0"/>
              </a:spcBef>
              <a:spcAft>
                <a:spcPts val="1200"/>
              </a:spcAft>
              <a:buClr>
                <a:schemeClr val="dk1"/>
              </a:buClr>
              <a:buSzPts val="1100"/>
              <a:buFont typeface="Arial"/>
              <a:buNone/>
            </a:pPr>
            <a:r>
              <a:rPr lang="en-GB" sz="1400">
                <a:solidFill>
                  <a:srgbClr val="595959"/>
                </a:solidFill>
              </a:rPr>
              <a:t>store,  compress collections of high-throughput sequencing data sets in a manner that supports various queries.</a:t>
            </a:r>
            <a:endParaRPr sz="14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7c3363eea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7c3363eea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874472c9d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874472c9d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88068309d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88068309d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start with the basics, then we see the applications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79bf34e0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79bf34e0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hyperlink" Target="https://kamimrcht.github.io/webpage/strobemer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49.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54.png"/><Relationship Id="rId9" Type="http://schemas.openxmlformats.org/officeDocument/2006/relationships/image" Target="../media/image59.png"/><Relationship Id="rId5" Type="http://schemas.openxmlformats.org/officeDocument/2006/relationships/image" Target="../media/image43.png"/><Relationship Id="rId6" Type="http://schemas.openxmlformats.org/officeDocument/2006/relationships/image" Target="../media/image56.png"/><Relationship Id="rId7" Type="http://schemas.openxmlformats.org/officeDocument/2006/relationships/image" Target="../media/image62.png"/><Relationship Id="rId8"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jpg"/><Relationship Id="rId5" Type="http://schemas.openxmlformats.org/officeDocument/2006/relationships/image" Target="../media/image1.png"/><Relationship Id="rId6" Type="http://schemas.openxmlformats.org/officeDocument/2006/relationships/image" Target="../media/image7.jpg"/><Relationship Id="rId7"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69.png"/><Relationship Id="rId10" Type="http://schemas.openxmlformats.org/officeDocument/2006/relationships/image" Target="../media/image67.png"/><Relationship Id="rId9" Type="http://schemas.openxmlformats.org/officeDocument/2006/relationships/image" Target="../media/image70.png"/><Relationship Id="rId5" Type="http://schemas.openxmlformats.org/officeDocument/2006/relationships/image" Target="../media/image82.png"/><Relationship Id="rId6" Type="http://schemas.openxmlformats.org/officeDocument/2006/relationships/image" Target="../media/image63.png"/><Relationship Id="rId7" Type="http://schemas.openxmlformats.org/officeDocument/2006/relationships/image" Target="../media/image71.png"/><Relationship Id="rId8"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7.png"/><Relationship Id="rId5" Type="http://schemas.openxmlformats.org/officeDocument/2006/relationships/image" Target="../media/image64.png"/><Relationship Id="rId6" Type="http://schemas.openxmlformats.org/officeDocument/2006/relationships/image" Target="../media/image81.png"/><Relationship Id="rId7" Type="http://schemas.openxmlformats.org/officeDocument/2006/relationships/image" Target="../media/image76.png"/><Relationship Id="rId8"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9.png"/><Relationship Id="rId4" Type="http://schemas.openxmlformats.org/officeDocument/2006/relationships/image" Target="../media/image104.png"/><Relationship Id="rId5" Type="http://schemas.openxmlformats.org/officeDocument/2006/relationships/image" Target="../media/image83.png"/><Relationship Id="rId6" Type="http://schemas.openxmlformats.org/officeDocument/2006/relationships/image" Target="../media/image89.png"/><Relationship Id="rId7" Type="http://schemas.openxmlformats.org/officeDocument/2006/relationships/image" Target="../media/image91.png"/><Relationship Id="rId8"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2.png"/><Relationship Id="rId4" Type="http://schemas.openxmlformats.org/officeDocument/2006/relationships/image" Target="../media/image96.png"/><Relationship Id="rId5" Type="http://schemas.openxmlformats.org/officeDocument/2006/relationships/image" Target="../media/image95.png"/><Relationship Id="rId6" Type="http://schemas.openxmlformats.org/officeDocument/2006/relationships/image" Target="../media/image86.png"/><Relationship Id="rId7" Type="http://schemas.openxmlformats.org/officeDocument/2006/relationships/image" Target="../media/image9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8.png"/><Relationship Id="rId4" Type="http://schemas.openxmlformats.org/officeDocument/2006/relationships/image" Target="../media/image85.png"/><Relationship Id="rId5" Type="http://schemas.openxmlformats.org/officeDocument/2006/relationships/image" Target="../media/image87.png"/><Relationship Id="rId6"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4.png"/><Relationship Id="rId4" Type="http://schemas.openxmlformats.org/officeDocument/2006/relationships/image" Target="../media/image97.png"/><Relationship Id="rId9" Type="http://schemas.openxmlformats.org/officeDocument/2006/relationships/image" Target="../media/image77.png"/><Relationship Id="rId5" Type="http://schemas.openxmlformats.org/officeDocument/2006/relationships/image" Target="../media/image102.png"/><Relationship Id="rId6" Type="http://schemas.openxmlformats.org/officeDocument/2006/relationships/image" Target="../media/image98.png"/><Relationship Id="rId7" Type="http://schemas.openxmlformats.org/officeDocument/2006/relationships/image" Target="../media/image103.png"/><Relationship Id="rId8" Type="http://schemas.openxmlformats.org/officeDocument/2006/relationships/image" Target="../media/image10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1.png"/><Relationship Id="rId4" Type="http://schemas.openxmlformats.org/officeDocument/2006/relationships/image" Target="../media/image101.png"/><Relationship Id="rId11" Type="http://schemas.openxmlformats.org/officeDocument/2006/relationships/image" Target="../media/image106.png"/><Relationship Id="rId10" Type="http://schemas.openxmlformats.org/officeDocument/2006/relationships/image" Target="../media/image109.png"/><Relationship Id="rId9" Type="http://schemas.openxmlformats.org/officeDocument/2006/relationships/image" Target="../media/image100.png"/><Relationship Id="rId5" Type="http://schemas.openxmlformats.org/officeDocument/2006/relationships/image" Target="../media/image99.png"/><Relationship Id="rId6" Type="http://schemas.openxmlformats.org/officeDocument/2006/relationships/image" Target="../media/image108.png"/><Relationship Id="rId7" Type="http://schemas.openxmlformats.org/officeDocument/2006/relationships/image" Target="../media/image105.png"/><Relationship Id="rId8"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5.png"/><Relationship Id="rId4" Type="http://schemas.openxmlformats.org/officeDocument/2006/relationships/image" Target="../media/image121.png"/><Relationship Id="rId5" Type="http://schemas.openxmlformats.org/officeDocument/2006/relationships/image" Target="../media/image1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29.png"/><Relationship Id="rId4" Type="http://schemas.openxmlformats.org/officeDocument/2006/relationships/image" Target="../media/image1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32.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25.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youtube.com/c/RobEdwardsVideos/videos" TargetMode="External"/><Relationship Id="rId4" Type="http://schemas.openxmlformats.org/officeDocument/2006/relationships/hyperlink" Target="http://www.langmead-lab.org/teaching-material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87900" y="1491775"/>
            <a:ext cx="8520600" cy="122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980"/>
              <a:t>Applications of kmer analysis in q</a:t>
            </a:r>
            <a:r>
              <a:rPr lang="en-GB" sz="3980"/>
              <a:t>uantitative</a:t>
            </a:r>
            <a:r>
              <a:rPr lang="en-GB" sz="3980"/>
              <a:t> biology</a:t>
            </a:r>
            <a:endParaRPr sz="3980">
              <a:solidFill>
                <a:srgbClr val="351C75"/>
              </a:solidFill>
            </a:endParaRPr>
          </a:p>
        </p:txBody>
      </p:sp>
      <p:sp>
        <p:nvSpPr>
          <p:cNvPr id="55" name="Google Shape;55;p13"/>
          <p:cNvSpPr txBox="1"/>
          <p:nvPr>
            <p:ph idx="1" type="subTitle"/>
          </p:nvPr>
        </p:nvSpPr>
        <p:spPr>
          <a:xfrm>
            <a:off x="311700" y="3062725"/>
            <a:ext cx="8520600" cy="9270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1018"/>
              <a:buNone/>
            </a:pPr>
            <a:r>
              <a:rPr lang="en-GB" sz="1890"/>
              <a:t>Sina Majidian</a:t>
            </a:r>
            <a:endParaRPr sz="1890"/>
          </a:p>
          <a:p>
            <a:pPr indent="0" lvl="0" marL="0" rtl="0" algn="ctr">
              <a:lnSpc>
                <a:spcPct val="80000"/>
              </a:lnSpc>
              <a:spcBef>
                <a:spcPts val="0"/>
              </a:spcBef>
              <a:spcAft>
                <a:spcPts val="0"/>
              </a:spcAft>
              <a:buSzPts val="1018"/>
              <a:buNone/>
            </a:pPr>
            <a:r>
              <a:t/>
            </a:r>
            <a:endParaRPr sz="1890"/>
          </a:p>
          <a:p>
            <a:pPr indent="0" lvl="0" marL="0" rtl="0" algn="ctr">
              <a:lnSpc>
                <a:spcPct val="80000"/>
              </a:lnSpc>
              <a:spcBef>
                <a:spcPts val="0"/>
              </a:spcBef>
              <a:spcAft>
                <a:spcPts val="0"/>
              </a:spcAft>
              <a:buSzPts val="1018"/>
              <a:buNone/>
            </a:pPr>
            <a:r>
              <a:rPr lang="en-GB" sz="1890"/>
              <a:t>November</a:t>
            </a:r>
            <a:r>
              <a:rPr lang="en-GB" sz="1890"/>
              <a:t> 18th, 2022</a:t>
            </a:r>
            <a:endParaRPr b="1" sz="1890"/>
          </a:p>
        </p:txBody>
      </p:sp>
      <p:sp>
        <p:nvSpPr>
          <p:cNvPr id="56" name="Google Shape;56;p13"/>
          <p:cNvSpPr txBox="1"/>
          <p:nvPr>
            <p:ph idx="1" type="subTitle"/>
          </p:nvPr>
        </p:nvSpPr>
        <p:spPr>
          <a:xfrm>
            <a:off x="355425" y="337400"/>
            <a:ext cx="8520600" cy="6660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1018"/>
              <a:buNone/>
            </a:pPr>
            <a:r>
              <a:rPr b="1" lang="en-GB" sz="1890">
                <a:solidFill>
                  <a:srgbClr val="595959"/>
                </a:solidFill>
              </a:rPr>
              <a:t>Reviews in Quantitative Biology</a:t>
            </a:r>
            <a:endParaRPr b="1" sz="189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45025"/>
            <a:ext cx="341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K-mer stats </a:t>
            </a:r>
            <a:endParaRPr b="1" sz="2720"/>
          </a:p>
        </p:txBody>
      </p:sp>
      <p:sp>
        <p:nvSpPr>
          <p:cNvPr id="151" name="Google Shape;151;p22"/>
          <p:cNvSpPr txBox="1"/>
          <p:nvPr>
            <p:ph idx="1" type="body"/>
          </p:nvPr>
        </p:nvSpPr>
        <p:spPr>
          <a:xfrm>
            <a:off x="453400" y="4250300"/>
            <a:ext cx="4152600" cy="572700"/>
          </a:xfrm>
          <a:prstGeom prst="rect">
            <a:avLst/>
          </a:prstGeom>
        </p:spPr>
        <p:txBody>
          <a:bodyPr anchorCtr="0" anchor="t" bIns="91425" lIns="91425" spcFirstLastPara="1" rIns="91425" wrap="square" tIns="91425">
            <a:noAutofit/>
          </a:bodyPr>
          <a:lstStyle/>
          <a:p>
            <a:pPr indent="-330200" lvl="1" marL="914400" rtl="0" algn="l">
              <a:lnSpc>
                <a:spcPct val="100000"/>
              </a:lnSpc>
              <a:spcBef>
                <a:spcPts val="0"/>
              </a:spcBef>
              <a:spcAft>
                <a:spcPts val="0"/>
              </a:spcAft>
              <a:buClr>
                <a:srgbClr val="0000FF"/>
              </a:buClr>
              <a:buSzPts val="1600"/>
              <a:buChar char="○"/>
            </a:pPr>
            <a:r>
              <a:rPr lang="en-GB" sz="1600">
                <a:solidFill>
                  <a:srgbClr val="0000FF"/>
                </a:solidFill>
              </a:rPr>
              <a:t>4^3=64         (4^k)</a:t>
            </a:r>
            <a:endParaRPr sz="1600">
              <a:solidFill>
                <a:srgbClr val="000000"/>
              </a:solidFill>
            </a:endParaRPr>
          </a:p>
        </p:txBody>
      </p:sp>
      <p:sp>
        <p:nvSpPr>
          <p:cNvPr id="152" name="Google Shape;152;p22"/>
          <p:cNvSpPr txBox="1"/>
          <p:nvPr>
            <p:ph idx="1" type="body"/>
          </p:nvPr>
        </p:nvSpPr>
        <p:spPr>
          <a:xfrm>
            <a:off x="551400" y="1214900"/>
            <a:ext cx="4688700" cy="162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For the same sequence GATTACA</a:t>
            </a:r>
            <a:endParaRPr/>
          </a:p>
          <a:p>
            <a:pPr indent="0" lvl="0" marL="0" rtl="0" algn="l">
              <a:spcBef>
                <a:spcPts val="1200"/>
              </a:spcBef>
              <a:spcAft>
                <a:spcPts val="0"/>
              </a:spcAft>
              <a:buClr>
                <a:schemeClr val="dk1"/>
              </a:buClr>
              <a:buSzPts val="1100"/>
              <a:buFont typeface="Arial"/>
              <a:buNone/>
            </a:pPr>
            <a:r>
              <a:rPr lang="en-GB"/>
              <a:t>k=3:  GAT, ATT, TTA, TAC, ACA</a:t>
            </a:r>
            <a:endParaRPr/>
          </a:p>
          <a:p>
            <a:pPr indent="0" lvl="0" marL="0" rtl="0" algn="l">
              <a:spcBef>
                <a:spcPts val="1200"/>
              </a:spcBef>
              <a:spcAft>
                <a:spcPts val="1200"/>
              </a:spcAft>
              <a:buNone/>
            </a:pPr>
            <a:r>
              <a:rPr lang="en-GB"/>
              <a:t>k=4:  GATT, ATTA, TTAC, TACA</a:t>
            </a:r>
            <a:endParaRPr>
              <a:solidFill>
                <a:schemeClr val="dk1"/>
              </a:solidFill>
            </a:endParaRPr>
          </a:p>
        </p:txBody>
      </p:sp>
      <p:sp>
        <p:nvSpPr>
          <p:cNvPr id="153" name="Google Shape;153;p22"/>
          <p:cNvSpPr txBox="1"/>
          <p:nvPr>
            <p:ph idx="1" type="body"/>
          </p:nvPr>
        </p:nvSpPr>
        <p:spPr>
          <a:xfrm>
            <a:off x="6722000" y="607650"/>
            <a:ext cx="1411500" cy="236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highlight>
                  <a:srgbClr val="FFFF00"/>
                </a:highlight>
              </a:rPr>
              <a:t>GAT</a:t>
            </a:r>
            <a:r>
              <a:rPr lang="en-GB"/>
              <a:t>TACA</a:t>
            </a:r>
            <a:endParaRPr/>
          </a:p>
          <a:p>
            <a:pPr indent="0" lvl="0" marL="0" rtl="0" algn="l">
              <a:spcBef>
                <a:spcPts val="1200"/>
              </a:spcBef>
              <a:spcAft>
                <a:spcPts val="0"/>
              </a:spcAft>
              <a:buClr>
                <a:schemeClr val="dk1"/>
              </a:buClr>
              <a:buSzPts val="1100"/>
              <a:buFont typeface="Arial"/>
              <a:buNone/>
            </a:pPr>
            <a:r>
              <a:rPr lang="en-GB"/>
              <a:t>G</a:t>
            </a:r>
            <a:r>
              <a:rPr lang="en-GB">
                <a:highlight>
                  <a:srgbClr val="FFFF00"/>
                </a:highlight>
              </a:rPr>
              <a:t>ATT</a:t>
            </a:r>
            <a:r>
              <a:rPr lang="en-GB"/>
              <a:t>ACA</a:t>
            </a:r>
            <a:endParaRPr/>
          </a:p>
          <a:p>
            <a:pPr indent="0" lvl="0" marL="0" rtl="0" algn="l">
              <a:spcBef>
                <a:spcPts val="1200"/>
              </a:spcBef>
              <a:spcAft>
                <a:spcPts val="0"/>
              </a:spcAft>
              <a:buClr>
                <a:schemeClr val="dk1"/>
              </a:buClr>
              <a:buSzPts val="1100"/>
              <a:buFont typeface="Arial"/>
              <a:buNone/>
            </a:pPr>
            <a:r>
              <a:rPr lang="en-GB"/>
              <a:t>GA</a:t>
            </a:r>
            <a:r>
              <a:rPr lang="en-GB">
                <a:highlight>
                  <a:srgbClr val="FFFF00"/>
                </a:highlight>
              </a:rPr>
              <a:t>TTA</a:t>
            </a:r>
            <a:r>
              <a:rPr lang="en-GB"/>
              <a:t>CA</a:t>
            </a:r>
            <a:endParaRPr/>
          </a:p>
          <a:p>
            <a:pPr indent="0" lvl="0" marL="0" rtl="0" algn="l">
              <a:spcBef>
                <a:spcPts val="1200"/>
              </a:spcBef>
              <a:spcAft>
                <a:spcPts val="0"/>
              </a:spcAft>
              <a:buClr>
                <a:schemeClr val="dk1"/>
              </a:buClr>
              <a:buSzPts val="1100"/>
              <a:buFont typeface="Arial"/>
              <a:buNone/>
            </a:pPr>
            <a:r>
              <a:rPr lang="en-GB"/>
              <a:t>GAT</a:t>
            </a:r>
            <a:r>
              <a:rPr lang="en-GB">
                <a:highlight>
                  <a:srgbClr val="FFFF00"/>
                </a:highlight>
              </a:rPr>
              <a:t>TAC</a:t>
            </a:r>
            <a:r>
              <a:rPr lang="en-GB"/>
              <a:t>A</a:t>
            </a:r>
            <a:endParaRPr/>
          </a:p>
          <a:p>
            <a:pPr indent="0" lvl="0" marL="0" rtl="0" algn="l">
              <a:spcBef>
                <a:spcPts val="1200"/>
              </a:spcBef>
              <a:spcAft>
                <a:spcPts val="1200"/>
              </a:spcAft>
              <a:buClr>
                <a:schemeClr val="dk1"/>
              </a:buClr>
              <a:buSzPts val="1100"/>
              <a:buFont typeface="Arial"/>
              <a:buNone/>
            </a:pPr>
            <a:r>
              <a:rPr lang="en-GB"/>
              <a:t>GATT</a:t>
            </a:r>
            <a:r>
              <a:rPr lang="en-GB">
                <a:highlight>
                  <a:srgbClr val="FFFF00"/>
                </a:highlight>
              </a:rPr>
              <a:t>ACA</a:t>
            </a:r>
            <a:endParaRPr/>
          </a:p>
        </p:txBody>
      </p:sp>
      <p:graphicFrame>
        <p:nvGraphicFramePr>
          <p:cNvPr id="154" name="Google Shape;154;p22"/>
          <p:cNvGraphicFramePr/>
          <p:nvPr/>
        </p:nvGraphicFramePr>
        <p:xfrm>
          <a:off x="3761025" y="4338550"/>
          <a:ext cx="3000000" cy="3000000"/>
        </p:xfrm>
        <a:graphic>
          <a:graphicData uri="http://schemas.openxmlformats.org/drawingml/2006/table">
            <a:tbl>
              <a:tblPr>
                <a:noFill/>
                <a:tableStyleId>{1072896C-CE21-45F4-BC41-03D9E16E4BFC}</a:tableStyleId>
              </a:tblPr>
              <a:tblGrid>
                <a:gridCol w="545225"/>
                <a:gridCol w="545225"/>
                <a:gridCol w="5452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55" name="Google Shape;15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6" name="Google Shape;156;p22"/>
          <p:cNvSpPr txBox="1"/>
          <p:nvPr>
            <p:ph idx="1" type="body"/>
          </p:nvPr>
        </p:nvSpPr>
        <p:spPr>
          <a:xfrm>
            <a:off x="453400" y="3144372"/>
            <a:ext cx="6465300" cy="890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GB" sz="1600">
                <a:solidFill>
                  <a:schemeClr val="dk1"/>
                </a:solidFill>
              </a:rPr>
              <a:t>How many 3-mers do exist for a sequence of length L=100?</a:t>
            </a:r>
            <a:endParaRPr sz="1600">
              <a:solidFill>
                <a:schemeClr val="dk1"/>
              </a:solidFill>
            </a:endParaRPr>
          </a:p>
          <a:p>
            <a:pPr indent="-330200" lvl="1" marL="914400" rtl="0" algn="l">
              <a:lnSpc>
                <a:spcPct val="100000"/>
              </a:lnSpc>
              <a:spcBef>
                <a:spcPts val="0"/>
              </a:spcBef>
              <a:spcAft>
                <a:spcPts val="0"/>
              </a:spcAft>
              <a:buClr>
                <a:schemeClr val="dk1"/>
              </a:buClr>
              <a:buSzPts val="1600"/>
              <a:buChar char="○"/>
            </a:pPr>
            <a:r>
              <a:rPr lang="en-GB" sz="1600">
                <a:solidFill>
                  <a:srgbClr val="0000FF"/>
                </a:solidFill>
              </a:rPr>
              <a:t>Number of 3-mers = 100-3+1 = 98    (L-k+1)</a:t>
            </a:r>
            <a:endParaRPr sz="1600">
              <a:solidFill>
                <a:srgbClr val="0000FF"/>
              </a:solidFill>
            </a:endParaRPr>
          </a:p>
          <a:p>
            <a:pPr indent="0" lvl="0" marL="457200" rtl="0" algn="l">
              <a:lnSpc>
                <a:spcPct val="100000"/>
              </a:lnSpc>
              <a:spcBef>
                <a:spcPts val="0"/>
              </a:spcBef>
              <a:spcAft>
                <a:spcPts val="0"/>
              </a:spcAft>
              <a:buNone/>
            </a:pPr>
            <a:r>
              <a:t/>
            </a:r>
            <a:endParaRPr sz="1600">
              <a:solidFill>
                <a:srgbClr val="0000FF"/>
              </a:solidFill>
            </a:endParaRPr>
          </a:p>
          <a:p>
            <a:pPr indent="-330200" lvl="0" marL="457200" rtl="0" algn="l">
              <a:lnSpc>
                <a:spcPct val="100000"/>
              </a:lnSpc>
              <a:spcBef>
                <a:spcPts val="0"/>
              </a:spcBef>
              <a:spcAft>
                <a:spcPts val="0"/>
              </a:spcAft>
              <a:buClr>
                <a:schemeClr val="dk1"/>
              </a:buClr>
              <a:buSzPts val="1600"/>
              <a:buChar char="●"/>
            </a:pPr>
            <a:r>
              <a:rPr lang="en-GB" sz="1600">
                <a:solidFill>
                  <a:schemeClr val="dk1"/>
                </a:solidFill>
              </a:rPr>
              <a:t>How many different 3-mers do exist?   </a:t>
            </a:r>
            <a:endParaRPr sz="16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311700" y="445025"/>
            <a:ext cx="476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Sequence comparison</a:t>
            </a:r>
            <a:endParaRPr b="1" sz="2720"/>
          </a:p>
        </p:txBody>
      </p:sp>
      <p:sp>
        <p:nvSpPr>
          <p:cNvPr id="162" name="Google Shape;162;p23"/>
          <p:cNvSpPr txBox="1"/>
          <p:nvPr>
            <p:ph idx="1" type="body"/>
          </p:nvPr>
        </p:nvSpPr>
        <p:spPr>
          <a:xfrm>
            <a:off x="311700" y="1152475"/>
            <a:ext cx="6524100" cy="49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Two similar sequences </a:t>
            </a:r>
            <a:r>
              <a:rPr lang="en-GB">
                <a:solidFill>
                  <a:srgbClr val="FF0000"/>
                </a:solidFill>
              </a:rPr>
              <a:t>with one base error</a:t>
            </a:r>
            <a:r>
              <a:rPr lang="en-GB"/>
              <a:t>:</a:t>
            </a:r>
            <a:endParaRPr/>
          </a:p>
        </p:txBody>
      </p:sp>
      <p:pic>
        <p:nvPicPr>
          <p:cNvPr id="163" name="Google Shape;163;p23"/>
          <p:cNvPicPr preferRelativeResize="0"/>
          <p:nvPr/>
        </p:nvPicPr>
        <p:blipFill rotWithShape="1">
          <a:blip r:embed="rId3">
            <a:alphaModFix/>
          </a:blip>
          <a:srcRect b="81805" l="14015" r="4117" t="12716"/>
          <a:stretch/>
        </p:blipFill>
        <p:spPr>
          <a:xfrm>
            <a:off x="4023175" y="1646450"/>
            <a:ext cx="4857751" cy="187125"/>
          </a:xfrm>
          <a:prstGeom prst="rect">
            <a:avLst/>
          </a:prstGeom>
          <a:noFill/>
          <a:ln>
            <a:noFill/>
          </a:ln>
        </p:spPr>
      </p:pic>
      <p:pic>
        <p:nvPicPr>
          <p:cNvPr id="164" name="Google Shape;164;p23"/>
          <p:cNvPicPr preferRelativeResize="0"/>
          <p:nvPr/>
        </p:nvPicPr>
        <p:blipFill rotWithShape="1">
          <a:blip r:embed="rId3">
            <a:alphaModFix/>
          </a:blip>
          <a:srcRect b="-3354" l="20004" r="3261" t="19285"/>
          <a:stretch/>
        </p:blipFill>
        <p:spPr>
          <a:xfrm>
            <a:off x="4384575" y="1833587"/>
            <a:ext cx="4553449" cy="2871926"/>
          </a:xfrm>
          <a:prstGeom prst="rect">
            <a:avLst/>
          </a:prstGeom>
          <a:noFill/>
          <a:ln>
            <a:noFill/>
          </a:ln>
        </p:spPr>
      </p:pic>
      <p:sp>
        <p:nvSpPr>
          <p:cNvPr id="165" name="Google Shape;165;p23"/>
          <p:cNvSpPr txBox="1"/>
          <p:nvPr>
            <p:ph idx="1" type="body"/>
          </p:nvPr>
        </p:nvSpPr>
        <p:spPr>
          <a:xfrm>
            <a:off x="215625" y="2571750"/>
            <a:ext cx="3980700" cy="138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a:t>
            </a:r>
            <a:r>
              <a:rPr lang="en-GB"/>
              <a:t>any </a:t>
            </a:r>
            <a:r>
              <a:rPr lang="en-GB"/>
              <a:t>shared 4</a:t>
            </a:r>
            <a:r>
              <a:rPr lang="en-GB"/>
              <a:t>-mers (green)</a:t>
            </a:r>
            <a:endParaRPr/>
          </a:p>
          <a:p>
            <a:pPr indent="-342900" lvl="0" marL="457200" rtl="0" algn="l">
              <a:spcBef>
                <a:spcPts val="0"/>
              </a:spcBef>
              <a:spcAft>
                <a:spcPts val="0"/>
              </a:spcAft>
              <a:buSzPts val="1800"/>
              <a:buChar char="●"/>
            </a:pPr>
            <a:r>
              <a:rPr lang="en-GB"/>
              <a:t>Neighbors of C/T are not shared.</a:t>
            </a:r>
            <a:endParaRPr/>
          </a:p>
          <a:p>
            <a:pPr indent="-342900" lvl="0" marL="457200" rtl="0" algn="l">
              <a:spcBef>
                <a:spcPts val="0"/>
              </a:spcBef>
              <a:spcAft>
                <a:spcPts val="0"/>
              </a:spcAft>
              <a:buSzPts val="1800"/>
              <a:buChar char="●"/>
            </a:pPr>
            <a:r>
              <a:rPr lang="en-GB"/>
              <a:t>R</a:t>
            </a:r>
            <a:r>
              <a:rPr lang="en-GB"/>
              <a:t>epeated kmers</a:t>
            </a:r>
            <a:endParaRPr/>
          </a:p>
        </p:txBody>
      </p:sp>
      <p:sp>
        <p:nvSpPr>
          <p:cNvPr id="166" name="Google Shape;166;p23"/>
          <p:cNvSpPr txBox="1"/>
          <p:nvPr/>
        </p:nvSpPr>
        <p:spPr>
          <a:xfrm>
            <a:off x="6651625" y="4817050"/>
            <a:ext cx="2022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700">
                <a:solidFill>
                  <a:srgbClr val="595959"/>
                </a:solidFill>
                <a:uFill>
                  <a:noFill/>
                </a:uFill>
                <a:hlinkClick r:id="rId4">
                  <a:extLst>
                    <a:ext uri="{A12FA001-AC4F-418D-AE19-62706E023703}">
                      <ahyp:hlinkClr val="tx"/>
                    </a:ext>
                  </a:extLst>
                </a:hlinkClick>
              </a:rPr>
              <a:t>kamimrcht.github.io/webpage/strobemers.html</a:t>
            </a:r>
            <a:r>
              <a:rPr lang="en-GB" sz="700">
                <a:solidFill>
                  <a:srgbClr val="595959"/>
                </a:solidFill>
              </a:rPr>
              <a:t> </a:t>
            </a:r>
            <a:endParaRPr sz="700">
              <a:solidFill>
                <a:srgbClr val="595959"/>
              </a:solidFill>
            </a:endParaRPr>
          </a:p>
        </p:txBody>
      </p:sp>
      <p:sp>
        <p:nvSpPr>
          <p:cNvPr id="167" name="Google Shape;167;p23"/>
          <p:cNvSpPr txBox="1"/>
          <p:nvPr>
            <p:ph idx="12" type="sldNum"/>
          </p:nvPr>
        </p:nvSpPr>
        <p:spPr>
          <a:xfrm>
            <a:off x="839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8" name="Google Shape;168;p23"/>
          <p:cNvSpPr/>
          <p:nvPr/>
        </p:nvSpPr>
        <p:spPr>
          <a:xfrm>
            <a:off x="4499677" y="2386175"/>
            <a:ext cx="548683" cy="678495"/>
          </a:xfrm>
          <a:custGeom>
            <a:rect b="b" l="l" r="r" t="t"/>
            <a:pathLst>
              <a:path extrusionOk="0" h="26818" w="15882">
                <a:moveTo>
                  <a:pt x="6189" y="0"/>
                </a:moveTo>
                <a:cubicBezTo>
                  <a:pt x="1165" y="3346"/>
                  <a:pt x="-1762" y="12270"/>
                  <a:pt x="1342" y="17447"/>
                </a:cubicBezTo>
                <a:cubicBezTo>
                  <a:pt x="4307" y="22392"/>
                  <a:pt x="11087" y="23616"/>
                  <a:pt x="15882" y="26818"/>
                </a:cubicBezTo>
              </a:path>
            </a:pathLst>
          </a:custGeom>
          <a:noFill/>
          <a:ln cap="flat" cmpd="sng" w="28575">
            <a:solidFill>
              <a:srgbClr val="0000FF"/>
            </a:solidFill>
            <a:prstDash val="solid"/>
            <a:round/>
            <a:headEnd len="med" w="med" type="none"/>
            <a:tailEnd len="med" w="med" type="none"/>
          </a:ln>
        </p:spPr>
      </p:sp>
      <p:sp>
        <p:nvSpPr>
          <p:cNvPr id="169" name="Google Shape;169;p23"/>
          <p:cNvSpPr/>
          <p:nvPr/>
        </p:nvSpPr>
        <p:spPr>
          <a:xfrm>
            <a:off x="4664281" y="2612350"/>
            <a:ext cx="458625" cy="678525"/>
          </a:xfrm>
          <a:custGeom>
            <a:rect b="b" l="l" r="r" t="t"/>
            <a:pathLst>
              <a:path extrusionOk="0" h="27141" w="18345">
                <a:moveTo>
                  <a:pt x="18345" y="27141"/>
                </a:moveTo>
                <a:cubicBezTo>
                  <a:pt x="12222" y="25611"/>
                  <a:pt x="3215" y="25051"/>
                  <a:pt x="1220" y="19063"/>
                </a:cubicBezTo>
                <a:cubicBezTo>
                  <a:pt x="-812" y="12965"/>
                  <a:pt x="-417" y="4545"/>
                  <a:pt x="4128" y="0"/>
                </a:cubicBezTo>
              </a:path>
            </a:pathLst>
          </a:custGeom>
          <a:noFill/>
          <a:ln cap="flat" cmpd="sng" w="28575">
            <a:solidFill>
              <a:srgbClr val="0000FF"/>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445025"/>
            <a:ext cx="559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Impact of k on </a:t>
            </a:r>
            <a:r>
              <a:rPr b="1" lang="en-GB" sz="2720"/>
              <a:t>specificity</a:t>
            </a:r>
            <a:r>
              <a:rPr b="1" lang="en-GB" sz="2720"/>
              <a:t> </a:t>
            </a:r>
            <a:endParaRPr b="1" sz="2720"/>
          </a:p>
        </p:txBody>
      </p:sp>
      <p:sp>
        <p:nvSpPr>
          <p:cNvPr id="175" name="Google Shape;175;p24"/>
          <p:cNvSpPr txBox="1"/>
          <p:nvPr>
            <p:ph idx="1" type="body"/>
          </p:nvPr>
        </p:nvSpPr>
        <p:spPr>
          <a:xfrm>
            <a:off x="311700" y="1152475"/>
            <a:ext cx="5058300" cy="80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By increasing k, we can keep the differences.</a:t>
            </a:r>
            <a:endParaRPr/>
          </a:p>
        </p:txBody>
      </p:sp>
      <p:pic>
        <p:nvPicPr>
          <p:cNvPr id="176" name="Google Shape;176;p24"/>
          <p:cNvPicPr preferRelativeResize="0"/>
          <p:nvPr/>
        </p:nvPicPr>
        <p:blipFill rotWithShape="1">
          <a:blip r:embed="rId3">
            <a:alphaModFix/>
          </a:blip>
          <a:srcRect b="0" l="14067" r="2841" t="12296"/>
          <a:stretch/>
        </p:blipFill>
        <p:spPr>
          <a:xfrm>
            <a:off x="2203275" y="1714475"/>
            <a:ext cx="5700026" cy="3073975"/>
          </a:xfrm>
          <a:prstGeom prst="rect">
            <a:avLst/>
          </a:prstGeom>
          <a:noFill/>
          <a:ln>
            <a:noFill/>
          </a:ln>
        </p:spPr>
      </p:pic>
      <p:sp>
        <p:nvSpPr>
          <p:cNvPr id="177" name="Google Shape;177;p24"/>
          <p:cNvSpPr/>
          <p:nvPr/>
        </p:nvSpPr>
        <p:spPr>
          <a:xfrm>
            <a:off x="2203275" y="3414475"/>
            <a:ext cx="485400" cy="80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idx="1" type="body"/>
          </p:nvPr>
        </p:nvSpPr>
        <p:spPr>
          <a:xfrm>
            <a:off x="311700" y="1152475"/>
            <a:ext cx="3959400" cy="79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Two not so similar sequences:</a:t>
            </a:r>
            <a:endParaRPr/>
          </a:p>
          <a:p>
            <a:pPr indent="-342900" lvl="0" marL="457200" rtl="0" algn="l">
              <a:spcBef>
                <a:spcPts val="0"/>
              </a:spcBef>
              <a:spcAft>
                <a:spcPts val="0"/>
              </a:spcAft>
              <a:buSzPts val="1800"/>
              <a:buChar char="●"/>
            </a:pPr>
            <a:r>
              <a:rPr lang="en-GB"/>
              <a:t>Still a lot of shared 4-mers</a:t>
            </a:r>
            <a:endParaRPr/>
          </a:p>
        </p:txBody>
      </p:sp>
      <p:grpSp>
        <p:nvGrpSpPr>
          <p:cNvPr id="184" name="Google Shape;184;p25"/>
          <p:cNvGrpSpPr/>
          <p:nvPr/>
        </p:nvGrpSpPr>
        <p:grpSpPr>
          <a:xfrm>
            <a:off x="4175475" y="1475950"/>
            <a:ext cx="4590749" cy="2891876"/>
            <a:chOff x="4175475" y="790150"/>
            <a:chExt cx="4590749" cy="2891876"/>
          </a:xfrm>
        </p:grpSpPr>
        <p:pic>
          <p:nvPicPr>
            <p:cNvPr id="185" name="Google Shape;185;p25"/>
            <p:cNvPicPr preferRelativeResize="0"/>
            <p:nvPr/>
          </p:nvPicPr>
          <p:blipFill rotWithShape="1">
            <a:blip r:embed="rId3">
              <a:alphaModFix/>
            </a:blip>
            <a:srcRect b="8247" l="15604" r="3206" t="10180"/>
            <a:stretch/>
          </p:blipFill>
          <p:spPr>
            <a:xfrm>
              <a:off x="4271150" y="790150"/>
              <a:ext cx="4495074" cy="2891876"/>
            </a:xfrm>
            <a:prstGeom prst="rect">
              <a:avLst/>
            </a:prstGeom>
            <a:noFill/>
            <a:ln>
              <a:noFill/>
            </a:ln>
          </p:spPr>
        </p:pic>
        <p:sp>
          <p:nvSpPr>
            <p:cNvPr id="186" name="Google Shape;186;p25"/>
            <p:cNvSpPr/>
            <p:nvPr/>
          </p:nvSpPr>
          <p:spPr>
            <a:xfrm>
              <a:off x="4175475" y="2073275"/>
              <a:ext cx="485400" cy="80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8" name="Google Shape;188;p25"/>
          <p:cNvSpPr txBox="1"/>
          <p:nvPr>
            <p:ph type="title"/>
          </p:nvPr>
        </p:nvSpPr>
        <p:spPr>
          <a:xfrm>
            <a:off x="311700" y="445025"/>
            <a:ext cx="559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Impact of k on specificity </a:t>
            </a:r>
            <a:endParaRPr b="1" sz="2720"/>
          </a:p>
        </p:txBody>
      </p:sp>
      <p:sp>
        <p:nvSpPr>
          <p:cNvPr id="189" name="Google Shape;189;p25"/>
          <p:cNvSpPr txBox="1"/>
          <p:nvPr>
            <p:ph idx="1" type="body"/>
          </p:nvPr>
        </p:nvSpPr>
        <p:spPr>
          <a:xfrm>
            <a:off x="358900" y="1992725"/>
            <a:ext cx="3959400" cy="1738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1200"/>
              </a:spcBef>
              <a:spcAft>
                <a:spcPts val="0"/>
              </a:spcAft>
              <a:buSzPts val="1800"/>
              <a:buChar char="●"/>
            </a:pPr>
            <a:r>
              <a:rPr lang="en-GB"/>
              <a:t>Number  5-mers= 4^5=1024</a:t>
            </a:r>
            <a:endParaRPr/>
          </a:p>
          <a:p>
            <a:pPr indent="-342900" lvl="0" marL="457200" rtl="0" algn="l">
              <a:spcBef>
                <a:spcPts val="0"/>
              </a:spcBef>
              <a:spcAft>
                <a:spcPts val="0"/>
              </a:spcAft>
              <a:buSzPts val="1800"/>
              <a:buChar char="●"/>
            </a:pPr>
            <a:r>
              <a:rPr lang="en-GB"/>
              <a:t>Every 1k, one shared kmer by chance. (if distributed uniformly)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311700" y="445025"/>
            <a:ext cx="32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K-mer stats</a:t>
            </a:r>
            <a:endParaRPr b="1" sz="2720"/>
          </a:p>
        </p:txBody>
      </p:sp>
      <p:sp>
        <p:nvSpPr>
          <p:cNvPr id="195" name="Google Shape;195;p26"/>
          <p:cNvSpPr txBox="1"/>
          <p:nvPr>
            <p:ph idx="1" type="body"/>
          </p:nvPr>
        </p:nvSpPr>
        <p:spPr>
          <a:xfrm>
            <a:off x="529500" y="1152475"/>
            <a:ext cx="8787300" cy="684000"/>
          </a:xfrm>
          <a:prstGeom prst="rect">
            <a:avLst/>
          </a:prstGeom>
        </p:spPr>
        <p:txBody>
          <a:bodyPr anchorCtr="0" anchor="t" bIns="91425" lIns="91425" spcFirstLastPara="1" rIns="91425" wrap="square" tIns="91425">
            <a:normAutofit fontScale="85000" lnSpcReduction="20000"/>
          </a:bodyPr>
          <a:lstStyle/>
          <a:p>
            <a:pPr indent="-331152" lvl="0" marL="457200" rtl="0" algn="l">
              <a:spcBef>
                <a:spcPts val="0"/>
              </a:spcBef>
              <a:spcAft>
                <a:spcPts val="0"/>
              </a:spcAft>
              <a:buClr>
                <a:schemeClr val="dk1"/>
              </a:buClr>
              <a:buSzPct val="100000"/>
              <a:buChar char="●"/>
            </a:pPr>
            <a:r>
              <a:rPr lang="en-GB" sz="1900">
                <a:solidFill>
                  <a:schemeClr val="dk1"/>
                </a:solidFill>
              </a:rPr>
              <a:t>Billions (10^9) of k-mers </a:t>
            </a:r>
            <a:r>
              <a:rPr lang="en-GB" sz="1900">
                <a:solidFill>
                  <a:schemeClr val="dk1"/>
                </a:solidFill>
              </a:rPr>
              <a:t>exist</a:t>
            </a:r>
            <a:r>
              <a:rPr lang="en-GB" sz="1900">
                <a:solidFill>
                  <a:schemeClr val="dk1"/>
                </a:solidFill>
              </a:rPr>
              <a:t> in a metagenomic datasets, </a:t>
            </a:r>
            <a:endParaRPr sz="1900">
              <a:solidFill>
                <a:schemeClr val="dk1"/>
              </a:solidFill>
            </a:endParaRPr>
          </a:p>
          <a:p>
            <a:pPr indent="-331152" lvl="0" marL="457200" rtl="0" algn="l">
              <a:spcBef>
                <a:spcPts val="0"/>
              </a:spcBef>
              <a:spcAft>
                <a:spcPts val="0"/>
              </a:spcAft>
              <a:buClr>
                <a:schemeClr val="dk1"/>
              </a:buClr>
              <a:buSzPct val="100000"/>
              <a:buChar char="●"/>
            </a:pPr>
            <a:r>
              <a:rPr lang="en-GB" sz="1900">
                <a:solidFill>
                  <a:schemeClr val="dk1"/>
                </a:solidFill>
              </a:rPr>
              <a:t>resulting in computational challenges</a:t>
            </a:r>
            <a:endParaRPr sz="1900">
              <a:solidFill>
                <a:schemeClr val="dk1"/>
              </a:solidFill>
            </a:endParaRPr>
          </a:p>
        </p:txBody>
      </p:sp>
      <p:pic>
        <p:nvPicPr>
          <p:cNvPr id="196" name="Google Shape;196;p26"/>
          <p:cNvPicPr preferRelativeResize="0"/>
          <p:nvPr/>
        </p:nvPicPr>
        <p:blipFill>
          <a:blip r:embed="rId3">
            <a:alphaModFix/>
          </a:blip>
          <a:stretch>
            <a:fillRect/>
          </a:stretch>
        </p:blipFill>
        <p:spPr>
          <a:xfrm>
            <a:off x="1275825" y="1996637"/>
            <a:ext cx="3994100" cy="1592275"/>
          </a:xfrm>
          <a:prstGeom prst="rect">
            <a:avLst/>
          </a:prstGeom>
          <a:noFill/>
          <a:ln>
            <a:noFill/>
          </a:ln>
        </p:spPr>
      </p:pic>
      <p:sp>
        <p:nvSpPr>
          <p:cNvPr id="197" name="Google Shape;197;p26"/>
          <p:cNvSpPr txBox="1"/>
          <p:nvPr>
            <p:ph idx="1" type="body"/>
          </p:nvPr>
        </p:nvSpPr>
        <p:spPr>
          <a:xfrm>
            <a:off x="6943500" y="2776700"/>
            <a:ext cx="1411500" cy="236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solidFill>
                  <a:srgbClr val="FF0000"/>
                </a:solidFill>
                <a:highlight>
                  <a:srgbClr val="FFFF00"/>
                </a:highlight>
              </a:rPr>
              <a:t>GAT</a:t>
            </a:r>
            <a:r>
              <a:rPr lang="en-GB"/>
              <a:t>TACA</a:t>
            </a:r>
            <a:endParaRPr/>
          </a:p>
          <a:p>
            <a:pPr indent="0" lvl="0" marL="0" rtl="0" algn="l">
              <a:spcBef>
                <a:spcPts val="1200"/>
              </a:spcBef>
              <a:spcAft>
                <a:spcPts val="0"/>
              </a:spcAft>
              <a:buClr>
                <a:schemeClr val="dk1"/>
              </a:buClr>
              <a:buSzPts val="1100"/>
              <a:buFont typeface="Arial"/>
              <a:buNone/>
            </a:pPr>
            <a:r>
              <a:rPr lang="en-GB"/>
              <a:t>G</a:t>
            </a:r>
            <a:r>
              <a:rPr lang="en-GB">
                <a:solidFill>
                  <a:srgbClr val="FF0000"/>
                </a:solidFill>
                <a:highlight>
                  <a:srgbClr val="FFFF00"/>
                </a:highlight>
              </a:rPr>
              <a:t>ATT</a:t>
            </a:r>
            <a:r>
              <a:rPr lang="en-GB"/>
              <a:t>ACA</a:t>
            </a:r>
            <a:endParaRPr/>
          </a:p>
          <a:p>
            <a:pPr indent="0" lvl="0" marL="0" rtl="0" algn="l">
              <a:spcBef>
                <a:spcPts val="1200"/>
              </a:spcBef>
              <a:spcAft>
                <a:spcPts val="0"/>
              </a:spcAft>
              <a:buClr>
                <a:schemeClr val="dk1"/>
              </a:buClr>
              <a:buSzPts val="1100"/>
              <a:buFont typeface="Arial"/>
              <a:buNone/>
            </a:pPr>
            <a:r>
              <a:rPr lang="en-GB"/>
              <a:t>GA</a:t>
            </a:r>
            <a:r>
              <a:rPr lang="en-GB">
                <a:solidFill>
                  <a:srgbClr val="FF0000"/>
                </a:solidFill>
                <a:highlight>
                  <a:srgbClr val="FFFF00"/>
                </a:highlight>
              </a:rPr>
              <a:t>TTA</a:t>
            </a:r>
            <a:r>
              <a:rPr lang="en-GB"/>
              <a:t>CA</a:t>
            </a:r>
            <a:endParaRPr/>
          </a:p>
          <a:p>
            <a:pPr indent="0" lvl="0" marL="0" rtl="0" algn="l">
              <a:spcBef>
                <a:spcPts val="1200"/>
              </a:spcBef>
              <a:spcAft>
                <a:spcPts val="0"/>
              </a:spcAft>
              <a:buClr>
                <a:schemeClr val="dk1"/>
              </a:buClr>
              <a:buSzPts val="1100"/>
              <a:buFont typeface="Arial"/>
              <a:buNone/>
            </a:pPr>
            <a:r>
              <a:rPr lang="en-GB"/>
              <a:t>GAT</a:t>
            </a:r>
            <a:r>
              <a:rPr lang="en-GB">
                <a:solidFill>
                  <a:srgbClr val="FF0000"/>
                </a:solidFill>
                <a:highlight>
                  <a:srgbClr val="FFFF00"/>
                </a:highlight>
              </a:rPr>
              <a:t>TAC</a:t>
            </a:r>
            <a:r>
              <a:rPr lang="en-GB"/>
              <a:t>A</a:t>
            </a:r>
            <a:endParaRPr/>
          </a:p>
          <a:p>
            <a:pPr indent="0" lvl="0" marL="0" rtl="0" algn="l">
              <a:spcBef>
                <a:spcPts val="1200"/>
              </a:spcBef>
              <a:spcAft>
                <a:spcPts val="1200"/>
              </a:spcAft>
              <a:buClr>
                <a:schemeClr val="dk1"/>
              </a:buClr>
              <a:buSzPts val="1100"/>
              <a:buFont typeface="Arial"/>
              <a:buNone/>
            </a:pPr>
            <a:r>
              <a:rPr lang="en-GB"/>
              <a:t>GATT</a:t>
            </a:r>
            <a:r>
              <a:rPr lang="en-GB">
                <a:solidFill>
                  <a:srgbClr val="FF0000"/>
                </a:solidFill>
                <a:highlight>
                  <a:srgbClr val="FFFF00"/>
                </a:highlight>
              </a:rPr>
              <a:t>ACA</a:t>
            </a:r>
            <a:endParaRPr>
              <a:solidFill>
                <a:srgbClr val="FF0000"/>
              </a:solidFill>
            </a:endParaRPr>
          </a:p>
        </p:txBody>
      </p:sp>
      <p:sp>
        <p:nvSpPr>
          <p:cNvPr id="198" name="Google Shape;198;p26"/>
          <p:cNvSpPr txBox="1"/>
          <p:nvPr/>
        </p:nvSpPr>
        <p:spPr>
          <a:xfrm>
            <a:off x="311700" y="3749075"/>
            <a:ext cx="5670300" cy="1114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GB" sz="1800">
                <a:solidFill>
                  <a:schemeClr val="dk2"/>
                </a:solidFill>
              </a:rPr>
              <a:t>Each k-mer contains little information compared to the nearest one.</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GB" sz="1900">
                <a:solidFill>
                  <a:schemeClr val="dk1"/>
                </a:solidFill>
              </a:rPr>
              <a:t>Idea: sampling (also referred to as “sketching”)</a:t>
            </a:r>
            <a:endParaRPr/>
          </a:p>
        </p:txBody>
      </p:sp>
      <p:sp>
        <p:nvSpPr>
          <p:cNvPr id="199" name="Google Shape;19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0" name="Google Shape;200;p26"/>
          <p:cNvSpPr txBox="1"/>
          <p:nvPr/>
        </p:nvSpPr>
        <p:spPr>
          <a:xfrm>
            <a:off x="101350" y="4872850"/>
            <a:ext cx="4976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B7B7B7"/>
                </a:solidFill>
              </a:rPr>
              <a:t>Table from “Compact and evenly distributed k-mer binning for genomic sequences.” Bioinformatics, 2021</a:t>
            </a:r>
            <a:endParaRPr sz="800">
              <a:solidFill>
                <a:srgbClr val="B7B7B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11700" y="445025"/>
            <a:ext cx="362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GB" sz="2720"/>
              <a:t>M</a:t>
            </a:r>
            <a:r>
              <a:rPr b="1" lang="en-GB" sz="2720"/>
              <a:t>inimizer</a:t>
            </a:r>
            <a:endParaRPr b="1" sz="2720"/>
          </a:p>
        </p:txBody>
      </p:sp>
      <p:sp>
        <p:nvSpPr>
          <p:cNvPr id="206" name="Google Shape;206;p27"/>
          <p:cNvSpPr txBox="1"/>
          <p:nvPr>
            <p:ph idx="1" type="body"/>
          </p:nvPr>
        </p:nvSpPr>
        <p:spPr>
          <a:xfrm>
            <a:off x="174900" y="1228675"/>
            <a:ext cx="3627900" cy="11526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GB"/>
              <a:t>The smallest kmer in a window.</a:t>
            </a:r>
            <a:endParaRPr/>
          </a:p>
          <a:p>
            <a:pPr indent="-334327" lvl="0" marL="457200" rtl="0" algn="l">
              <a:spcBef>
                <a:spcPts val="0"/>
              </a:spcBef>
              <a:spcAft>
                <a:spcPts val="0"/>
              </a:spcAft>
              <a:buSzPct val="100000"/>
              <a:buChar char="●"/>
            </a:pPr>
            <a:r>
              <a:rPr lang="en-GB"/>
              <a:t>alphabetical order: AA &lt;AT</a:t>
            </a:r>
            <a:endParaRPr/>
          </a:p>
          <a:p>
            <a:pPr indent="-334327" lvl="0" marL="457200" rtl="0" algn="l">
              <a:spcBef>
                <a:spcPts val="0"/>
              </a:spcBef>
              <a:spcAft>
                <a:spcPts val="0"/>
              </a:spcAft>
              <a:buSzPct val="100000"/>
              <a:buChar char="●"/>
            </a:pPr>
            <a:r>
              <a:rPr lang="en-GB"/>
              <a:t>Window of size 5,   3-mers.</a:t>
            </a:r>
            <a:endParaRPr/>
          </a:p>
        </p:txBody>
      </p:sp>
      <p:sp>
        <p:nvSpPr>
          <p:cNvPr id="207" name="Google Shape;207;p27"/>
          <p:cNvSpPr txBox="1"/>
          <p:nvPr>
            <p:ph idx="1" type="body"/>
          </p:nvPr>
        </p:nvSpPr>
        <p:spPr>
          <a:xfrm>
            <a:off x="3946900" y="802525"/>
            <a:ext cx="1027800" cy="1152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600">
                <a:solidFill>
                  <a:srgbClr val="FF00FF"/>
                </a:solidFill>
                <a:highlight>
                  <a:srgbClr val="FFFF00"/>
                </a:highlight>
              </a:rPr>
              <a:t>GAT</a:t>
            </a:r>
            <a:r>
              <a:rPr lang="en-GB" sz="1600">
                <a:solidFill>
                  <a:srgbClr val="FF00FF"/>
                </a:solidFill>
              </a:rPr>
              <a:t>TA</a:t>
            </a:r>
            <a:endParaRPr sz="1600"/>
          </a:p>
          <a:p>
            <a:pPr indent="0" lvl="0" marL="0" rtl="0" algn="l">
              <a:lnSpc>
                <a:spcPct val="100000"/>
              </a:lnSpc>
              <a:spcBef>
                <a:spcPts val="1200"/>
              </a:spcBef>
              <a:spcAft>
                <a:spcPts val="0"/>
              </a:spcAft>
              <a:buNone/>
            </a:pPr>
            <a:r>
              <a:rPr lang="en-GB" sz="1600">
                <a:solidFill>
                  <a:srgbClr val="FF00FF"/>
                </a:solidFill>
              </a:rPr>
              <a:t>G</a:t>
            </a:r>
            <a:r>
              <a:rPr lang="en-GB" sz="1600">
                <a:solidFill>
                  <a:srgbClr val="FF00FF"/>
                </a:solidFill>
                <a:highlight>
                  <a:srgbClr val="FFFF00"/>
                </a:highlight>
              </a:rPr>
              <a:t>ATT</a:t>
            </a:r>
            <a:r>
              <a:rPr lang="en-GB" sz="1600">
                <a:solidFill>
                  <a:srgbClr val="FF00FF"/>
                </a:solidFill>
              </a:rPr>
              <a:t>A</a:t>
            </a:r>
            <a:endParaRPr sz="1600"/>
          </a:p>
          <a:p>
            <a:pPr indent="0" lvl="0" marL="0" rtl="0" algn="l">
              <a:lnSpc>
                <a:spcPct val="100000"/>
              </a:lnSpc>
              <a:spcBef>
                <a:spcPts val="1200"/>
              </a:spcBef>
              <a:spcAft>
                <a:spcPts val="1200"/>
              </a:spcAft>
              <a:buNone/>
            </a:pPr>
            <a:r>
              <a:rPr lang="en-GB" sz="1600">
                <a:solidFill>
                  <a:srgbClr val="FF00FF"/>
                </a:solidFill>
              </a:rPr>
              <a:t>GA</a:t>
            </a:r>
            <a:r>
              <a:rPr lang="en-GB" sz="1600">
                <a:solidFill>
                  <a:srgbClr val="FF00FF"/>
                </a:solidFill>
                <a:highlight>
                  <a:srgbClr val="FFFF00"/>
                </a:highlight>
              </a:rPr>
              <a:t>TT</a:t>
            </a:r>
            <a:r>
              <a:rPr lang="en-GB" sz="1600">
                <a:solidFill>
                  <a:srgbClr val="FF00FF"/>
                </a:solidFill>
                <a:highlight>
                  <a:srgbClr val="FFFF00"/>
                </a:highlight>
              </a:rPr>
              <a:t>A</a:t>
            </a:r>
            <a:r>
              <a:rPr lang="en-GB" sz="1600"/>
              <a:t> </a:t>
            </a:r>
            <a:endParaRPr sz="1600"/>
          </a:p>
        </p:txBody>
      </p:sp>
      <p:sp>
        <p:nvSpPr>
          <p:cNvPr id="208" name="Google Shape;208;p27"/>
          <p:cNvSpPr txBox="1"/>
          <p:nvPr/>
        </p:nvSpPr>
        <p:spPr>
          <a:xfrm>
            <a:off x="6198800" y="273100"/>
            <a:ext cx="19746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2800">
                <a:solidFill>
                  <a:schemeClr val="dk1"/>
                </a:solidFill>
              </a:rPr>
              <a:t>GATTACA</a:t>
            </a:r>
            <a:endParaRPr sz="2400">
              <a:solidFill>
                <a:schemeClr val="dk1"/>
              </a:solidFill>
            </a:endParaRPr>
          </a:p>
        </p:txBody>
      </p:sp>
      <p:grpSp>
        <p:nvGrpSpPr>
          <p:cNvPr id="209" name="Google Shape;209;p27"/>
          <p:cNvGrpSpPr/>
          <p:nvPr/>
        </p:nvGrpSpPr>
        <p:grpSpPr>
          <a:xfrm>
            <a:off x="6211900" y="1152475"/>
            <a:ext cx="2838025" cy="615600"/>
            <a:chOff x="6211900" y="1152475"/>
            <a:chExt cx="2838025" cy="615600"/>
          </a:xfrm>
        </p:grpSpPr>
        <p:sp>
          <p:nvSpPr>
            <p:cNvPr id="210" name="Google Shape;210;p27"/>
            <p:cNvSpPr txBox="1"/>
            <p:nvPr/>
          </p:nvSpPr>
          <p:spPr>
            <a:xfrm>
              <a:off x="6211900" y="1152475"/>
              <a:ext cx="19746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GB" sz="2800">
                  <a:solidFill>
                    <a:schemeClr val="dk1"/>
                  </a:solidFill>
                </a:rPr>
                <a:t>GATTACA</a:t>
              </a:r>
              <a:endParaRPr sz="2400">
                <a:solidFill>
                  <a:schemeClr val="dk1"/>
                </a:solidFill>
              </a:endParaRPr>
            </a:p>
          </p:txBody>
        </p:sp>
        <p:sp>
          <p:nvSpPr>
            <p:cNvPr id="211" name="Google Shape;211;p27"/>
            <p:cNvSpPr/>
            <p:nvPr/>
          </p:nvSpPr>
          <p:spPr>
            <a:xfrm>
              <a:off x="6296350" y="1264825"/>
              <a:ext cx="1153800" cy="3909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txBox="1"/>
            <p:nvPr/>
          </p:nvSpPr>
          <p:spPr>
            <a:xfrm>
              <a:off x="8174525" y="1266325"/>
              <a:ext cx="8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1st window</a:t>
              </a:r>
              <a:endParaRPr sz="1100"/>
            </a:p>
          </p:txBody>
        </p:sp>
      </p:grpSp>
      <p:grpSp>
        <p:nvGrpSpPr>
          <p:cNvPr id="213" name="Google Shape;213;p27"/>
          <p:cNvGrpSpPr/>
          <p:nvPr/>
        </p:nvGrpSpPr>
        <p:grpSpPr>
          <a:xfrm>
            <a:off x="6198800" y="2526100"/>
            <a:ext cx="3003525" cy="615600"/>
            <a:chOff x="6198800" y="2526100"/>
            <a:chExt cx="3003525" cy="615600"/>
          </a:xfrm>
        </p:grpSpPr>
        <p:sp>
          <p:nvSpPr>
            <p:cNvPr id="214" name="Google Shape;214;p27"/>
            <p:cNvSpPr txBox="1"/>
            <p:nvPr/>
          </p:nvSpPr>
          <p:spPr>
            <a:xfrm>
              <a:off x="6198800" y="2526100"/>
              <a:ext cx="19746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2800">
                  <a:solidFill>
                    <a:schemeClr val="dk1"/>
                  </a:solidFill>
                </a:rPr>
                <a:t>GATTACA</a:t>
              </a:r>
              <a:endParaRPr sz="2400">
                <a:solidFill>
                  <a:schemeClr val="dk1"/>
                </a:solidFill>
              </a:endParaRPr>
            </a:p>
          </p:txBody>
        </p:sp>
        <p:sp>
          <p:nvSpPr>
            <p:cNvPr id="215" name="Google Shape;215;p27"/>
            <p:cNvSpPr/>
            <p:nvPr/>
          </p:nvSpPr>
          <p:spPr>
            <a:xfrm>
              <a:off x="6567650" y="2638450"/>
              <a:ext cx="1106700" cy="3909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txBox="1"/>
            <p:nvPr/>
          </p:nvSpPr>
          <p:spPr>
            <a:xfrm>
              <a:off x="8174525" y="2656900"/>
              <a:ext cx="102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2nd</a:t>
              </a:r>
              <a:r>
                <a:rPr lang="en-GB" sz="1100"/>
                <a:t> window</a:t>
              </a:r>
              <a:endParaRPr sz="1100"/>
            </a:p>
          </p:txBody>
        </p:sp>
      </p:grpSp>
      <p:grpSp>
        <p:nvGrpSpPr>
          <p:cNvPr id="217" name="Google Shape;217;p27"/>
          <p:cNvGrpSpPr/>
          <p:nvPr/>
        </p:nvGrpSpPr>
        <p:grpSpPr>
          <a:xfrm>
            <a:off x="6198800" y="4126300"/>
            <a:ext cx="3003525" cy="615600"/>
            <a:chOff x="6198800" y="4126300"/>
            <a:chExt cx="3003525" cy="615600"/>
          </a:xfrm>
        </p:grpSpPr>
        <p:sp>
          <p:nvSpPr>
            <p:cNvPr id="218" name="Google Shape;218;p27"/>
            <p:cNvSpPr txBox="1"/>
            <p:nvPr/>
          </p:nvSpPr>
          <p:spPr>
            <a:xfrm>
              <a:off x="6198800" y="4126300"/>
              <a:ext cx="19746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2800">
                  <a:solidFill>
                    <a:schemeClr val="dk1"/>
                  </a:solidFill>
                </a:rPr>
                <a:t>GATTACA</a:t>
              </a:r>
              <a:endParaRPr sz="2400">
                <a:solidFill>
                  <a:schemeClr val="dk1"/>
                </a:solidFill>
              </a:endParaRPr>
            </a:p>
          </p:txBody>
        </p:sp>
        <p:sp>
          <p:nvSpPr>
            <p:cNvPr id="219" name="Google Shape;219;p27"/>
            <p:cNvSpPr/>
            <p:nvPr/>
          </p:nvSpPr>
          <p:spPr>
            <a:xfrm>
              <a:off x="6793300" y="4238650"/>
              <a:ext cx="1106700" cy="3909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txBox="1"/>
            <p:nvPr/>
          </p:nvSpPr>
          <p:spPr>
            <a:xfrm>
              <a:off x="8174525" y="4257100"/>
              <a:ext cx="102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3r</a:t>
              </a:r>
              <a:r>
                <a:rPr lang="en-GB" sz="1100"/>
                <a:t>d window</a:t>
              </a:r>
              <a:endParaRPr sz="1100"/>
            </a:p>
          </p:txBody>
        </p:sp>
      </p:grpSp>
      <p:sp>
        <p:nvSpPr>
          <p:cNvPr id="221" name="Google Shape;221;p27"/>
          <p:cNvSpPr txBox="1"/>
          <p:nvPr>
            <p:ph idx="1" type="body"/>
          </p:nvPr>
        </p:nvSpPr>
        <p:spPr>
          <a:xfrm>
            <a:off x="4107150" y="2272650"/>
            <a:ext cx="929700" cy="1152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600">
                <a:solidFill>
                  <a:srgbClr val="FF00FF"/>
                </a:solidFill>
                <a:highlight>
                  <a:srgbClr val="FFFF00"/>
                </a:highlight>
              </a:rPr>
              <a:t>ATT</a:t>
            </a:r>
            <a:r>
              <a:rPr lang="en-GB" sz="1600">
                <a:solidFill>
                  <a:srgbClr val="FF00FF"/>
                </a:solidFill>
              </a:rPr>
              <a:t>AC</a:t>
            </a:r>
            <a:endParaRPr sz="1600"/>
          </a:p>
          <a:p>
            <a:pPr indent="0" lvl="0" marL="0" rtl="0" algn="l">
              <a:lnSpc>
                <a:spcPct val="100000"/>
              </a:lnSpc>
              <a:spcBef>
                <a:spcPts val="1200"/>
              </a:spcBef>
              <a:spcAft>
                <a:spcPts val="0"/>
              </a:spcAft>
              <a:buNone/>
            </a:pPr>
            <a:r>
              <a:rPr lang="en-GB" sz="1600">
                <a:solidFill>
                  <a:srgbClr val="FF00FF"/>
                </a:solidFill>
              </a:rPr>
              <a:t>A</a:t>
            </a:r>
            <a:r>
              <a:rPr lang="en-GB" sz="1600">
                <a:solidFill>
                  <a:srgbClr val="FF00FF"/>
                </a:solidFill>
                <a:highlight>
                  <a:srgbClr val="FFFF00"/>
                </a:highlight>
              </a:rPr>
              <a:t>TT</a:t>
            </a:r>
            <a:r>
              <a:rPr lang="en-GB" sz="1600">
                <a:solidFill>
                  <a:srgbClr val="FF00FF"/>
                </a:solidFill>
                <a:highlight>
                  <a:srgbClr val="FFFF00"/>
                </a:highlight>
              </a:rPr>
              <a:t>A</a:t>
            </a:r>
            <a:r>
              <a:rPr lang="en-GB" sz="1600">
                <a:solidFill>
                  <a:srgbClr val="FF00FF"/>
                </a:solidFill>
              </a:rPr>
              <a:t>C</a:t>
            </a:r>
            <a:endParaRPr sz="1600"/>
          </a:p>
          <a:p>
            <a:pPr indent="0" lvl="0" marL="0" rtl="0" algn="l">
              <a:lnSpc>
                <a:spcPct val="100000"/>
              </a:lnSpc>
              <a:spcBef>
                <a:spcPts val="1200"/>
              </a:spcBef>
              <a:spcAft>
                <a:spcPts val="1200"/>
              </a:spcAft>
              <a:buNone/>
            </a:pPr>
            <a:r>
              <a:rPr lang="en-GB" sz="1600">
                <a:solidFill>
                  <a:srgbClr val="FF00FF"/>
                </a:solidFill>
              </a:rPr>
              <a:t>AT</a:t>
            </a:r>
            <a:r>
              <a:rPr lang="en-GB" sz="1600">
                <a:solidFill>
                  <a:srgbClr val="FF00FF"/>
                </a:solidFill>
                <a:highlight>
                  <a:srgbClr val="FFFF00"/>
                </a:highlight>
              </a:rPr>
              <a:t>T</a:t>
            </a:r>
            <a:r>
              <a:rPr lang="en-GB" sz="1600">
                <a:solidFill>
                  <a:srgbClr val="FF00FF"/>
                </a:solidFill>
                <a:highlight>
                  <a:srgbClr val="FFFF00"/>
                </a:highlight>
              </a:rPr>
              <a:t>AC</a:t>
            </a:r>
            <a:r>
              <a:rPr lang="en-GB" sz="1600"/>
              <a:t> </a:t>
            </a:r>
            <a:endParaRPr sz="1600"/>
          </a:p>
        </p:txBody>
      </p:sp>
      <p:sp>
        <p:nvSpPr>
          <p:cNvPr id="222" name="Google Shape;222;p27"/>
          <p:cNvSpPr txBox="1"/>
          <p:nvPr>
            <p:ph idx="1" type="body"/>
          </p:nvPr>
        </p:nvSpPr>
        <p:spPr>
          <a:xfrm>
            <a:off x="4252325" y="3742775"/>
            <a:ext cx="929700" cy="1152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600">
                <a:solidFill>
                  <a:srgbClr val="FF00FF"/>
                </a:solidFill>
                <a:highlight>
                  <a:srgbClr val="FFFF00"/>
                </a:highlight>
              </a:rPr>
              <a:t>TT</a:t>
            </a:r>
            <a:r>
              <a:rPr lang="en-GB" sz="1600">
                <a:solidFill>
                  <a:srgbClr val="FF00FF"/>
                </a:solidFill>
                <a:highlight>
                  <a:srgbClr val="FFFF00"/>
                </a:highlight>
              </a:rPr>
              <a:t>A</a:t>
            </a:r>
            <a:r>
              <a:rPr lang="en-GB" sz="1600">
                <a:solidFill>
                  <a:srgbClr val="FF00FF"/>
                </a:solidFill>
              </a:rPr>
              <a:t>CA</a:t>
            </a:r>
            <a:endParaRPr sz="1600"/>
          </a:p>
          <a:p>
            <a:pPr indent="0" lvl="0" marL="0" rtl="0" algn="l">
              <a:lnSpc>
                <a:spcPct val="100000"/>
              </a:lnSpc>
              <a:spcBef>
                <a:spcPts val="1200"/>
              </a:spcBef>
              <a:spcAft>
                <a:spcPts val="0"/>
              </a:spcAft>
              <a:buNone/>
            </a:pPr>
            <a:r>
              <a:rPr lang="en-GB" sz="1600">
                <a:solidFill>
                  <a:srgbClr val="FF00FF"/>
                </a:solidFill>
              </a:rPr>
              <a:t>T</a:t>
            </a:r>
            <a:r>
              <a:rPr lang="en-GB" sz="1600">
                <a:solidFill>
                  <a:srgbClr val="FF00FF"/>
                </a:solidFill>
                <a:highlight>
                  <a:srgbClr val="FFFF00"/>
                </a:highlight>
              </a:rPr>
              <a:t>T</a:t>
            </a:r>
            <a:r>
              <a:rPr lang="en-GB" sz="1600">
                <a:solidFill>
                  <a:srgbClr val="FF00FF"/>
                </a:solidFill>
                <a:highlight>
                  <a:srgbClr val="FFFF00"/>
                </a:highlight>
              </a:rPr>
              <a:t>AC</a:t>
            </a:r>
            <a:r>
              <a:rPr lang="en-GB" sz="1600">
                <a:solidFill>
                  <a:srgbClr val="FF00FF"/>
                </a:solidFill>
              </a:rPr>
              <a:t>A</a:t>
            </a:r>
            <a:endParaRPr sz="1600"/>
          </a:p>
          <a:p>
            <a:pPr indent="0" lvl="0" marL="0" rtl="0" algn="l">
              <a:lnSpc>
                <a:spcPct val="100000"/>
              </a:lnSpc>
              <a:spcBef>
                <a:spcPts val="1200"/>
              </a:spcBef>
              <a:spcAft>
                <a:spcPts val="1200"/>
              </a:spcAft>
              <a:buNone/>
            </a:pPr>
            <a:r>
              <a:rPr lang="en-GB" sz="1600">
                <a:solidFill>
                  <a:srgbClr val="FF00FF"/>
                </a:solidFill>
              </a:rPr>
              <a:t>TT</a:t>
            </a:r>
            <a:r>
              <a:rPr lang="en-GB" sz="1600">
                <a:solidFill>
                  <a:srgbClr val="FF00FF"/>
                </a:solidFill>
                <a:highlight>
                  <a:srgbClr val="FFFF00"/>
                </a:highlight>
              </a:rPr>
              <a:t>ACA</a:t>
            </a:r>
            <a:r>
              <a:rPr lang="en-GB" sz="1600"/>
              <a:t> </a:t>
            </a:r>
            <a:endParaRPr sz="1600"/>
          </a:p>
        </p:txBody>
      </p:sp>
      <p:sp>
        <p:nvSpPr>
          <p:cNvPr id="223" name="Google Shape;223;p27"/>
          <p:cNvSpPr txBox="1"/>
          <p:nvPr>
            <p:ph idx="1" type="body"/>
          </p:nvPr>
        </p:nvSpPr>
        <p:spPr>
          <a:xfrm>
            <a:off x="366775" y="2313975"/>
            <a:ext cx="3627900" cy="461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a:t>1st window   GATTA  :  ATT</a:t>
            </a:r>
            <a:endParaRPr/>
          </a:p>
        </p:txBody>
      </p:sp>
      <p:sp>
        <p:nvSpPr>
          <p:cNvPr id="224" name="Google Shape;224;p27"/>
          <p:cNvSpPr txBox="1"/>
          <p:nvPr>
            <p:ph idx="1" type="body"/>
          </p:nvPr>
        </p:nvSpPr>
        <p:spPr>
          <a:xfrm>
            <a:off x="174900" y="3624925"/>
            <a:ext cx="3627900" cy="1431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852"/>
              <a:buNone/>
            </a:pPr>
            <a:r>
              <a:rPr lang="en-GB" sz="1495">
                <a:solidFill>
                  <a:srgbClr val="0000FF"/>
                </a:solidFill>
              </a:rPr>
              <a:t>Minimizers for GATTACA are  </a:t>
            </a:r>
            <a:r>
              <a:rPr lang="en-GB" sz="1495">
                <a:solidFill>
                  <a:srgbClr val="0000FF"/>
                </a:solidFill>
              </a:rPr>
              <a:t>ATT, ACA. </a:t>
            </a:r>
            <a:endParaRPr sz="1495">
              <a:solidFill>
                <a:srgbClr val="0000FF"/>
              </a:solidFill>
            </a:endParaRPr>
          </a:p>
          <a:p>
            <a:pPr indent="0" lvl="0" marL="0" rtl="0" algn="l">
              <a:lnSpc>
                <a:spcPct val="90000"/>
              </a:lnSpc>
              <a:spcBef>
                <a:spcPts val="1200"/>
              </a:spcBef>
              <a:spcAft>
                <a:spcPts val="0"/>
              </a:spcAft>
              <a:buSzPts val="852"/>
              <a:buNone/>
            </a:pPr>
            <a:r>
              <a:rPr lang="en-GB" sz="1495">
                <a:solidFill>
                  <a:srgbClr val="0000FF"/>
                </a:solidFill>
              </a:rPr>
              <a:t>(2 fingerprints instead of 5 kmers) </a:t>
            </a:r>
            <a:endParaRPr sz="1495">
              <a:solidFill>
                <a:srgbClr val="0000FF"/>
              </a:solidFill>
            </a:endParaRPr>
          </a:p>
          <a:p>
            <a:pPr indent="0" lvl="0" marL="0" rtl="0" algn="l">
              <a:lnSpc>
                <a:spcPct val="90000"/>
              </a:lnSpc>
              <a:spcBef>
                <a:spcPts val="1200"/>
              </a:spcBef>
              <a:spcAft>
                <a:spcPts val="0"/>
              </a:spcAft>
              <a:buSzPts val="852"/>
              <a:buNone/>
            </a:pPr>
            <a:r>
              <a:t/>
            </a:r>
            <a:endParaRPr sz="494">
              <a:solidFill>
                <a:srgbClr val="0000FF"/>
              </a:solidFill>
            </a:endParaRPr>
          </a:p>
          <a:p>
            <a:pPr indent="0" lvl="0" marL="0" rtl="0" algn="l">
              <a:lnSpc>
                <a:spcPct val="90000"/>
              </a:lnSpc>
              <a:spcBef>
                <a:spcPts val="1200"/>
              </a:spcBef>
              <a:spcAft>
                <a:spcPts val="1200"/>
              </a:spcAft>
              <a:buSzPts val="852"/>
              <a:buNone/>
            </a:pPr>
            <a:r>
              <a:rPr lang="en-GB" sz="1495">
                <a:solidFill>
                  <a:srgbClr val="0000FF"/>
                </a:solidFill>
              </a:rPr>
              <a:t>Similar sequences ~ shared minimizers.</a:t>
            </a:r>
            <a:endParaRPr sz="1495">
              <a:solidFill>
                <a:srgbClr val="0000FF"/>
              </a:solidFill>
            </a:endParaRPr>
          </a:p>
        </p:txBody>
      </p:sp>
      <p:sp>
        <p:nvSpPr>
          <p:cNvPr id="225" name="Google Shape;22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26" name="Google Shape;226;p27"/>
          <p:cNvSpPr txBox="1"/>
          <p:nvPr/>
        </p:nvSpPr>
        <p:spPr>
          <a:xfrm>
            <a:off x="6275000" y="4779100"/>
            <a:ext cx="253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B7B7B7"/>
                </a:solidFill>
              </a:rPr>
              <a:t>Reducing storage requirements for biological sequence comparison. Bioinformatics, 2004.</a:t>
            </a:r>
            <a:endParaRPr sz="900">
              <a:solidFill>
                <a:srgbClr val="B7B7B7"/>
              </a:solidFill>
            </a:endParaRPr>
          </a:p>
        </p:txBody>
      </p:sp>
      <p:sp>
        <p:nvSpPr>
          <p:cNvPr id="227" name="Google Shape;227;p27"/>
          <p:cNvSpPr txBox="1"/>
          <p:nvPr>
            <p:ph idx="1" type="body"/>
          </p:nvPr>
        </p:nvSpPr>
        <p:spPr>
          <a:xfrm>
            <a:off x="366775" y="3209367"/>
            <a:ext cx="3627900" cy="393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1200"/>
              </a:spcAft>
              <a:buNone/>
            </a:pPr>
            <a:r>
              <a:rPr lang="en-GB"/>
              <a:t>3rd window   TTACA  :  ACA</a:t>
            </a:r>
            <a:endParaRPr/>
          </a:p>
        </p:txBody>
      </p:sp>
      <p:sp>
        <p:nvSpPr>
          <p:cNvPr id="228" name="Google Shape;228;p27"/>
          <p:cNvSpPr txBox="1"/>
          <p:nvPr>
            <p:ph idx="1" type="body"/>
          </p:nvPr>
        </p:nvSpPr>
        <p:spPr>
          <a:xfrm>
            <a:off x="366775" y="2716750"/>
            <a:ext cx="3627900" cy="57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a:t>2nd window  ATTAC  :  </a:t>
            </a:r>
            <a:r>
              <a:rPr lang="en-GB"/>
              <a:t>ATT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11700" y="445025"/>
            <a:ext cx="354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Different ordering</a:t>
            </a:r>
            <a:endParaRPr b="1" sz="2720"/>
          </a:p>
        </p:txBody>
      </p:sp>
      <p:sp>
        <p:nvSpPr>
          <p:cNvPr id="234" name="Google Shape;234;p28"/>
          <p:cNvSpPr txBox="1"/>
          <p:nvPr/>
        </p:nvSpPr>
        <p:spPr>
          <a:xfrm>
            <a:off x="308900" y="1239175"/>
            <a:ext cx="3543000" cy="275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dk2"/>
                </a:solidFill>
              </a:rPr>
              <a:t>1. Alphabetical order: AA &lt;TT</a:t>
            </a:r>
            <a:endParaRPr sz="1700"/>
          </a:p>
          <a:p>
            <a:pPr indent="0" lvl="0" marL="0" rtl="0" algn="l">
              <a:spcBef>
                <a:spcPts val="1200"/>
              </a:spcBef>
              <a:spcAft>
                <a:spcPts val="0"/>
              </a:spcAft>
              <a:buNone/>
            </a:pPr>
            <a:r>
              <a:rPr lang="en-GB" sz="1700"/>
              <a:t>2. </a:t>
            </a:r>
            <a:r>
              <a:rPr lang="en-GB" sz="1700"/>
              <a:t>Defining a function on a string </a:t>
            </a:r>
            <a:endParaRPr sz="1700"/>
          </a:p>
          <a:p>
            <a:pPr indent="0" lvl="0" marL="0" rtl="0" algn="l">
              <a:spcBef>
                <a:spcPts val="0"/>
              </a:spcBef>
              <a:spcAft>
                <a:spcPts val="0"/>
              </a:spcAft>
              <a:buNone/>
            </a:pPr>
            <a:r>
              <a:t/>
            </a:r>
            <a:endParaRPr sz="1700"/>
          </a:p>
          <a:p>
            <a:pPr indent="0" lvl="0" marL="457200" rtl="0" algn="l">
              <a:spcBef>
                <a:spcPts val="0"/>
              </a:spcBef>
              <a:spcAft>
                <a:spcPts val="0"/>
              </a:spcAft>
              <a:buNone/>
            </a:pPr>
            <a:r>
              <a:rPr lang="en-GB" sz="1700"/>
              <a:t>A=1, C=2, G=3, T=4</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rPr lang="en-GB" sz="1700"/>
              <a:t>TAAT      = 4114</a:t>
            </a:r>
            <a:endParaRPr sz="1700"/>
          </a:p>
          <a:p>
            <a:pPr indent="0" lvl="0" marL="457200" rtl="0" algn="l">
              <a:spcBef>
                <a:spcPts val="0"/>
              </a:spcBef>
              <a:spcAft>
                <a:spcPts val="0"/>
              </a:spcAft>
              <a:buNone/>
            </a:pPr>
            <a:r>
              <a:rPr lang="en-GB" sz="1700"/>
              <a:t>CTTT     = 2444</a:t>
            </a:r>
            <a:endParaRPr sz="1700"/>
          </a:p>
          <a:p>
            <a:pPr indent="0" lvl="0" marL="457200" rtl="0" algn="l">
              <a:spcBef>
                <a:spcPts val="0"/>
              </a:spcBef>
              <a:spcAft>
                <a:spcPts val="0"/>
              </a:spcAft>
              <a:buNone/>
            </a:pPr>
            <a:r>
              <a:t/>
            </a:r>
            <a:endParaRPr sz="1700"/>
          </a:p>
          <a:p>
            <a:pPr indent="0" lvl="0" marL="457200" rtl="0" algn="l">
              <a:spcBef>
                <a:spcPts val="0"/>
              </a:spcBef>
              <a:spcAft>
                <a:spcPts val="0"/>
              </a:spcAft>
              <a:buClr>
                <a:schemeClr val="dk1"/>
              </a:buClr>
              <a:buSzPts val="1100"/>
              <a:buFont typeface="Arial"/>
              <a:buNone/>
            </a:pPr>
            <a:r>
              <a:rPr lang="en-GB" sz="1700">
                <a:solidFill>
                  <a:schemeClr val="dk1"/>
                </a:solidFill>
              </a:rPr>
              <a:t>TAAT &gt;   CTTT</a:t>
            </a:r>
            <a:endParaRPr sz="1700"/>
          </a:p>
        </p:txBody>
      </p:sp>
      <p:sp>
        <p:nvSpPr>
          <p:cNvPr id="235" name="Google Shape;235;p28"/>
          <p:cNvSpPr txBox="1"/>
          <p:nvPr/>
        </p:nvSpPr>
        <p:spPr>
          <a:xfrm>
            <a:off x="4229325" y="696800"/>
            <a:ext cx="3786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rPr>
              <a:t>3. </a:t>
            </a:r>
            <a:r>
              <a:rPr lang="en-GB" sz="1800">
                <a:solidFill>
                  <a:schemeClr val="dk1"/>
                </a:solidFill>
              </a:rPr>
              <a:t>Hash function</a:t>
            </a:r>
            <a:endParaRPr sz="1800">
              <a:solidFill>
                <a:schemeClr val="dk1"/>
              </a:solidFill>
            </a:endParaRPr>
          </a:p>
          <a:p>
            <a:pPr indent="0" lvl="0" marL="0" rtl="0" algn="l">
              <a:spcBef>
                <a:spcPts val="0"/>
              </a:spcBef>
              <a:spcAft>
                <a:spcPts val="0"/>
              </a:spcAft>
              <a:buNone/>
            </a:pPr>
            <a:r>
              <a:rPr lang="en-GB" sz="1700"/>
              <a:t>    </a:t>
            </a:r>
            <a:r>
              <a:rPr lang="en-GB" sz="1700"/>
              <a:t>h(x) = x mod 11   </a:t>
            </a:r>
            <a:endParaRPr sz="1700"/>
          </a:p>
          <a:p>
            <a:pPr indent="0" lvl="0" marL="0" rtl="0" algn="l">
              <a:spcBef>
                <a:spcPts val="0"/>
              </a:spcBef>
              <a:spcAft>
                <a:spcPts val="0"/>
              </a:spcAft>
              <a:buNone/>
            </a:pPr>
            <a:r>
              <a:rPr lang="en-GB" sz="1700"/>
              <a:t>    “</a:t>
            </a:r>
            <a:r>
              <a:rPr lang="en-GB" sz="1700"/>
              <a:t>remainder of a division by 10”</a:t>
            </a:r>
            <a:endParaRPr sz="1700"/>
          </a:p>
          <a:p>
            <a:pPr indent="0" lvl="0" marL="457200" rtl="0" algn="l">
              <a:spcBef>
                <a:spcPts val="0"/>
              </a:spcBef>
              <a:spcAft>
                <a:spcPts val="0"/>
              </a:spcAft>
              <a:buNone/>
            </a:pPr>
            <a:r>
              <a:t/>
            </a:r>
            <a:endParaRPr sz="600"/>
          </a:p>
          <a:p>
            <a:pPr indent="0" lvl="0" marL="457200" rtl="0" algn="l">
              <a:spcBef>
                <a:spcPts val="0"/>
              </a:spcBef>
              <a:spcAft>
                <a:spcPts val="0"/>
              </a:spcAft>
              <a:buNone/>
            </a:pPr>
            <a:r>
              <a:t/>
            </a:r>
            <a:endParaRPr sz="600"/>
          </a:p>
          <a:p>
            <a:pPr indent="0" lvl="0" marL="0" rtl="0" algn="l">
              <a:spcBef>
                <a:spcPts val="0"/>
              </a:spcBef>
              <a:spcAft>
                <a:spcPts val="0"/>
              </a:spcAft>
              <a:buNone/>
            </a:pPr>
            <a:r>
              <a:rPr lang="en-GB" sz="1700"/>
              <a:t>     AA=11    -&gt;   {AA:1}</a:t>
            </a:r>
            <a:endParaRPr sz="1700"/>
          </a:p>
        </p:txBody>
      </p:sp>
      <p:pic>
        <p:nvPicPr>
          <p:cNvPr id="236" name="Google Shape;236;p28"/>
          <p:cNvPicPr preferRelativeResize="0"/>
          <p:nvPr/>
        </p:nvPicPr>
        <p:blipFill rotWithShape="1">
          <a:blip r:embed="rId3">
            <a:alphaModFix/>
          </a:blip>
          <a:srcRect b="11707" l="0" r="11378" t="0"/>
          <a:stretch/>
        </p:blipFill>
        <p:spPr>
          <a:xfrm>
            <a:off x="6386475" y="2232300"/>
            <a:ext cx="1031876" cy="2103474"/>
          </a:xfrm>
          <a:prstGeom prst="rect">
            <a:avLst/>
          </a:prstGeom>
          <a:noFill/>
          <a:ln>
            <a:noFill/>
          </a:ln>
        </p:spPr>
      </p:pic>
      <p:sp>
        <p:nvSpPr>
          <p:cNvPr id="237" name="Google Shape;237;p28"/>
          <p:cNvSpPr txBox="1"/>
          <p:nvPr/>
        </p:nvSpPr>
        <p:spPr>
          <a:xfrm>
            <a:off x="6738100" y="2405900"/>
            <a:ext cx="6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AA</a:t>
            </a:r>
            <a:endParaRPr/>
          </a:p>
        </p:txBody>
      </p:sp>
      <p:sp>
        <p:nvSpPr>
          <p:cNvPr id="238" name="Google Shape;238;p28"/>
          <p:cNvSpPr txBox="1"/>
          <p:nvPr/>
        </p:nvSpPr>
        <p:spPr>
          <a:xfrm>
            <a:off x="6738100" y="3013413"/>
            <a:ext cx="6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CT</a:t>
            </a:r>
            <a:endParaRPr/>
          </a:p>
        </p:txBody>
      </p:sp>
      <p:pic>
        <p:nvPicPr>
          <p:cNvPr id="239" name="Google Shape;239;p28"/>
          <p:cNvPicPr preferRelativeResize="0"/>
          <p:nvPr/>
        </p:nvPicPr>
        <p:blipFill>
          <a:blip r:embed="rId4">
            <a:alphaModFix/>
          </a:blip>
          <a:stretch>
            <a:fillRect/>
          </a:stretch>
        </p:blipFill>
        <p:spPr>
          <a:xfrm>
            <a:off x="7369800" y="2375625"/>
            <a:ext cx="1031875" cy="400200"/>
          </a:xfrm>
          <a:prstGeom prst="rect">
            <a:avLst/>
          </a:prstGeom>
          <a:noFill/>
          <a:ln>
            <a:noFill/>
          </a:ln>
        </p:spPr>
      </p:pic>
      <p:sp>
        <p:nvSpPr>
          <p:cNvPr id="240" name="Google Shape;240;p28"/>
          <p:cNvSpPr txBox="1"/>
          <p:nvPr/>
        </p:nvSpPr>
        <p:spPr>
          <a:xfrm>
            <a:off x="7760525" y="2371650"/>
            <a:ext cx="6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TA </a:t>
            </a:r>
            <a:endParaRPr/>
          </a:p>
        </p:txBody>
      </p:sp>
      <p:sp>
        <p:nvSpPr>
          <p:cNvPr id="241" name="Google Shape;2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42" name="Google Shape;242;p28"/>
          <p:cNvSpPr txBox="1"/>
          <p:nvPr/>
        </p:nvSpPr>
        <p:spPr>
          <a:xfrm>
            <a:off x="4744075" y="2806100"/>
            <a:ext cx="164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t>24 =2*10+ 4</a:t>
            </a:r>
            <a:endParaRPr sz="1700"/>
          </a:p>
        </p:txBody>
      </p:sp>
      <p:sp>
        <p:nvSpPr>
          <p:cNvPr id="243" name="Google Shape;243;p28"/>
          <p:cNvSpPr txBox="1"/>
          <p:nvPr/>
        </p:nvSpPr>
        <p:spPr>
          <a:xfrm>
            <a:off x="4796500" y="3339500"/>
            <a:ext cx="1437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t>41 =4*10+ 1</a:t>
            </a:r>
            <a:endParaRPr sz="1700"/>
          </a:p>
        </p:txBody>
      </p:sp>
      <p:sp>
        <p:nvSpPr>
          <p:cNvPr id="244" name="Google Shape;244;p28"/>
          <p:cNvSpPr txBox="1"/>
          <p:nvPr/>
        </p:nvSpPr>
        <p:spPr>
          <a:xfrm>
            <a:off x="4235700" y="2806100"/>
            <a:ext cx="67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t>CT:</a:t>
            </a:r>
            <a:endParaRPr sz="1700"/>
          </a:p>
        </p:txBody>
      </p:sp>
      <p:sp>
        <p:nvSpPr>
          <p:cNvPr id="245" name="Google Shape;245;p28"/>
          <p:cNvSpPr txBox="1"/>
          <p:nvPr/>
        </p:nvSpPr>
        <p:spPr>
          <a:xfrm>
            <a:off x="4276650" y="3339500"/>
            <a:ext cx="7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t>TA:‌</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4800">
                <a:solidFill>
                  <a:srgbClr val="351C75"/>
                </a:solidFill>
              </a:rPr>
              <a:t>Applications</a:t>
            </a:r>
            <a:endParaRPr sz="4800">
              <a:solidFill>
                <a:srgbClr val="351C75"/>
              </a:solidFill>
            </a:endParaRPr>
          </a:p>
          <a:p>
            <a:pPr indent="0" lvl="0" marL="0" rtl="0" algn="ctr">
              <a:spcBef>
                <a:spcPts val="0"/>
              </a:spcBef>
              <a:spcAft>
                <a:spcPts val="0"/>
              </a:spcAft>
              <a:buSzPts val="990"/>
              <a:buNone/>
            </a:pPr>
            <a:r>
              <a:t/>
            </a:r>
            <a:endParaRPr sz="2500">
              <a:solidFill>
                <a:srgbClr val="351C75"/>
              </a:solidFill>
            </a:endParaRPr>
          </a:p>
          <a:p>
            <a:pPr indent="0" lvl="0" marL="0" rtl="0" algn="ctr">
              <a:spcBef>
                <a:spcPts val="0"/>
              </a:spcBef>
              <a:spcAft>
                <a:spcPts val="0"/>
              </a:spcAft>
              <a:buSzPts val="990"/>
              <a:buNone/>
            </a:pPr>
            <a:r>
              <a:rPr b="1" lang="en-GB" sz="2500">
                <a:solidFill>
                  <a:srgbClr val="351C75"/>
                </a:solidFill>
              </a:rPr>
              <a:t>1- Metagenomics</a:t>
            </a:r>
            <a:endParaRPr b="1" sz="2500">
              <a:solidFill>
                <a:srgbClr val="351C7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Metagenomics</a:t>
            </a:r>
            <a:endParaRPr b="1" sz="2720"/>
          </a:p>
        </p:txBody>
      </p:sp>
      <p:sp>
        <p:nvSpPr>
          <p:cNvPr id="256" name="Google Shape;256;p30"/>
          <p:cNvSpPr txBox="1"/>
          <p:nvPr>
            <p:ph idx="1" type="body"/>
          </p:nvPr>
        </p:nvSpPr>
        <p:spPr>
          <a:xfrm>
            <a:off x="311700" y="1076275"/>
            <a:ext cx="8520600" cy="84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Metagenomics: the study of genomic sequences obtained directly from an environment (gut microbiome, wastewater surveillance, ..)</a:t>
            </a:r>
            <a:endParaRPr/>
          </a:p>
        </p:txBody>
      </p:sp>
      <p:pic>
        <p:nvPicPr>
          <p:cNvPr id="257" name="Google Shape;257;p30"/>
          <p:cNvPicPr preferRelativeResize="0"/>
          <p:nvPr/>
        </p:nvPicPr>
        <p:blipFill rotWithShape="1">
          <a:blip r:embed="rId3">
            <a:alphaModFix/>
          </a:blip>
          <a:srcRect b="6999" l="4733" r="4067" t="8569"/>
          <a:stretch/>
        </p:blipFill>
        <p:spPr>
          <a:xfrm>
            <a:off x="411753" y="2160975"/>
            <a:ext cx="8520602" cy="2476833"/>
          </a:xfrm>
          <a:prstGeom prst="rect">
            <a:avLst/>
          </a:prstGeom>
          <a:noFill/>
          <a:ln>
            <a:noFill/>
          </a:ln>
        </p:spPr>
      </p:pic>
      <p:sp>
        <p:nvSpPr>
          <p:cNvPr id="258" name="Google Shape;258;p30"/>
          <p:cNvSpPr txBox="1"/>
          <p:nvPr/>
        </p:nvSpPr>
        <p:spPr>
          <a:xfrm>
            <a:off x="5105400" y="4804800"/>
            <a:ext cx="399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2"/>
                </a:solidFill>
              </a:rPr>
              <a:t>Benchmarking Metagenomics Tools for Taxonomic Classification, Cell 2019</a:t>
            </a:r>
            <a:endParaRPr sz="900">
              <a:solidFill>
                <a:schemeClr val="dk2"/>
              </a:solidFill>
            </a:endParaRPr>
          </a:p>
        </p:txBody>
      </p:sp>
      <p:sp>
        <p:nvSpPr>
          <p:cNvPr id="259" name="Google Shape;25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MEGAN: exploring taxonomical content</a:t>
            </a:r>
            <a:endParaRPr b="1" sz="2720"/>
          </a:p>
        </p:txBody>
      </p:sp>
      <p:sp>
        <p:nvSpPr>
          <p:cNvPr id="265" name="Google Shape;265;p31"/>
          <p:cNvSpPr txBox="1"/>
          <p:nvPr/>
        </p:nvSpPr>
        <p:spPr>
          <a:xfrm>
            <a:off x="5358000" y="720375"/>
            <a:ext cx="33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BLASTX </a:t>
            </a:r>
            <a:r>
              <a:rPr lang="en-GB">
                <a:solidFill>
                  <a:srgbClr val="0000FF"/>
                </a:solidFill>
              </a:rPr>
              <a:t>read1</a:t>
            </a:r>
            <a:r>
              <a:rPr lang="en-GB"/>
              <a:t> against NCBI-NR </a:t>
            </a:r>
            <a:endParaRPr/>
          </a:p>
        </p:txBody>
      </p:sp>
      <p:sp>
        <p:nvSpPr>
          <p:cNvPr id="266" name="Google Shape;266;p31"/>
          <p:cNvSpPr txBox="1"/>
          <p:nvPr/>
        </p:nvSpPr>
        <p:spPr>
          <a:xfrm>
            <a:off x="5266325" y="4895700"/>
            <a:ext cx="3831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MEGAN analysis of metagenomic data, Genome research, 2007  (3k citations)</a:t>
            </a:r>
            <a:endParaRPr sz="800">
              <a:solidFill>
                <a:schemeClr val="dk2"/>
              </a:solidFill>
            </a:endParaRPr>
          </a:p>
        </p:txBody>
      </p:sp>
      <p:pic>
        <p:nvPicPr>
          <p:cNvPr id="267" name="Google Shape;267;p31"/>
          <p:cNvPicPr preferRelativeResize="0"/>
          <p:nvPr/>
        </p:nvPicPr>
        <p:blipFill rotWithShape="1">
          <a:blip r:embed="rId3">
            <a:alphaModFix/>
          </a:blip>
          <a:srcRect b="0" l="2414" r="46970" t="0"/>
          <a:stretch/>
        </p:blipFill>
        <p:spPr>
          <a:xfrm>
            <a:off x="25725" y="1196775"/>
            <a:ext cx="4413177" cy="3783150"/>
          </a:xfrm>
          <a:prstGeom prst="rect">
            <a:avLst/>
          </a:prstGeom>
          <a:noFill/>
          <a:ln>
            <a:noFill/>
          </a:ln>
        </p:spPr>
      </p:pic>
      <p:pic>
        <p:nvPicPr>
          <p:cNvPr id="268" name="Google Shape;268;p31"/>
          <p:cNvPicPr preferRelativeResize="0"/>
          <p:nvPr/>
        </p:nvPicPr>
        <p:blipFill rotWithShape="1">
          <a:blip r:embed="rId3">
            <a:alphaModFix/>
          </a:blip>
          <a:srcRect b="0" l="52834" r="0" t="0"/>
          <a:stretch/>
        </p:blipFill>
        <p:spPr>
          <a:xfrm>
            <a:off x="4421975" y="1120575"/>
            <a:ext cx="4112375" cy="3783150"/>
          </a:xfrm>
          <a:prstGeom prst="rect">
            <a:avLst/>
          </a:prstGeom>
          <a:noFill/>
          <a:ln>
            <a:noFill/>
          </a:ln>
        </p:spPr>
      </p:pic>
      <p:sp>
        <p:nvSpPr>
          <p:cNvPr id="269" name="Google Shape;269;p31"/>
          <p:cNvSpPr txBox="1"/>
          <p:nvPr/>
        </p:nvSpPr>
        <p:spPr>
          <a:xfrm>
            <a:off x="7682250" y="1598613"/>
            <a:ext cx="987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0000FF"/>
                </a:solidFill>
              </a:rPr>
              <a:t>1st match for read1</a:t>
            </a:r>
            <a:endParaRPr sz="1300">
              <a:solidFill>
                <a:srgbClr val="0000FF"/>
              </a:solidFill>
            </a:endParaRPr>
          </a:p>
        </p:txBody>
      </p:sp>
      <p:sp>
        <p:nvSpPr>
          <p:cNvPr id="270" name="Google Shape;270;p31"/>
          <p:cNvSpPr txBox="1"/>
          <p:nvPr/>
        </p:nvSpPr>
        <p:spPr>
          <a:xfrm>
            <a:off x="7608600" y="2996763"/>
            <a:ext cx="1134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0000FF"/>
                </a:solidFill>
              </a:rPr>
              <a:t>2nd</a:t>
            </a:r>
            <a:r>
              <a:rPr lang="en-GB" sz="1300">
                <a:solidFill>
                  <a:srgbClr val="0000FF"/>
                </a:solidFill>
              </a:rPr>
              <a:t> match for read1</a:t>
            </a:r>
            <a:endParaRPr sz="1300">
              <a:solidFill>
                <a:srgbClr val="0000FF"/>
              </a:solidFill>
            </a:endParaRPr>
          </a:p>
        </p:txBody>
      </p:sp>
      <p:sp>
        <p:nvSpPr>
          <p:cNvPr id="271" name="Google Shape;271;p31"/>
          <p:cNvSpPr txBox="1"/>
          <p:nvPr/>
        </p:nvSpPr>
        <p:spPr>
          <a:xfrm>
            <a:off x="7658850" y="4394925"/>
            <a:ext cx="103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0000FF"/>
                </a:solidFill>
              </a:rPr>
              <a:t>3r</a:t>
            </a:r>
            <a:r>
              <a:rPr lang="en-GB" sz="1300">
                <a:solidFill>
                  <a:srgbClr val="0000FF"/>
                </a:solidFill>
              </a:rPr>
              <a:t>d match for read1</a:t>
            </a:r>
            <a:endParaRPr sz="1300">
              <a:solidFill>
                <a:srgbClr val="FF0000"/>
              </a:solidFill>
            </a:endParaRPr>
          </a:p>
        </p:txBody>
      </p:sp>
      <p:sp>
        <p:nvSpPr>
          <p:cNvPr id="272" name="Google Shape;27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3" name="Google Shape;273;p31"/>
          <p:cNvSpPr txBox="1"/>
          <p:nvPr/>
        </p:nvSpPr>
        <p:spPr>
          <a:xfrm>
            <a:off x="231950" y="1062200"/>
            <a:ext cx="113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100">
                <a:solidFill>
                  <a:schemeClr val="dk1"/>
                </a:solidFill>
              </a:rPr>
              <a:t>L</a:t>
            </a:r>
            <a:r>
              <a:rPr lang="en-GB" sz="1100">
                <a:solidFill>
                  <a:schemeClr val="dk1"/>
                </a:solidFill>
              </a:rPr>
              <a:t>owest common ancestor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Outline</a:t>
            </a:r>
            <a:endParaRPr b="1"/>
          </a:p>
        </p:txBody>
      </p:sp>
      <p:sp>
        <p:nvSpPr>
          <p:cNvPr id="62" name="Google Shape;62;p14"/>
          <p:cNvSpPr txBox="1"/>
          <p:nvPr>
            <p:ph idx="1" type="body"/>
          </p:nvPr>
        </p:nvSpPr>
        <p:spPr>
          <a:xfrm>
            <a:off x="311700" y="1000075"/>
            <a:ext cx="4361100" cy="39045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b="1" lang="en-GB" sz="2500"/>
              <a:t>Introduction</a:t>
            </a:r>
            <a:endParaRPr b="1" sz="2500"/>
          </a:p>
          <a:p>
            <a:pPr indent="-355600" lvl="1" marL="914400" rtl="0" algn="l">
              <a:spcBef>
                <a:spcPts val="0"/>
              </a:spcBef>
              <a:spcAft>
                <a:spcPts val="0"/>
              </a:spcAft>
              <a:buSzPts val="2000"/>
              <a:buChar char="-"/>
            </a:pPr>
            <a:r>
              <a:rPr lang="en-GB" sz="2000"/>
              <a:t>DNA sequencing </a:t>
            </a:r>
            <a:endParaRPr sz="2000"/>
          </a:p>
          <a:p>
            <a:pPr indent="-355600" lvl="1" marL="914400" rtl="0" algn="l">
              <a:spcBef>
                <a:spcPts val="0"/>
              </a:spcBef>
              <a:spcAft>
                <a:spcPts val="0"/>
              </a:spcAft>
              <a:buSzPts val="2000"/>
              <a:buChar char="-"/>
            </a:pPr>
            <a:r>
              <a:rPr lang="en-GB" sz="2000"/>
              <a:t>Kmer d</a:t>
            </a:r>
            <a:r>
              <a:rPr lang="en-GB" sz="2000"/>
              <a:t>efinition</a:t>
            </a:r>
            <a:endParaRPr sz="2000"/>
          </a:p>
          <a:p>
            <a:pPr indent="-355600" lvl="1" marL="914400" rtl="0" algn="l">
              <a:spcBef>
                <a:spcPts val="0"/>
              </a:spcBef>
              <a:spcAft>
                <a:spcPts val="0"/>
              </a:spcAft>
              <a:buSzPts val="2000"/>
              <a:buChar char="-"/>
            </a:pPr>
            <a:r>
              <a:rPr lang="en-GB" sz="2000"/>
              <a:t>Minimizer definition</a:t>
            </a:r>
            <a:endParaRPr sz="2000"/>
          </a:p>
          <a:p>
            <a:pPr indent="-387350" lvl="0" marL="457200" rtl="0" algn="l">
              <a:spcBef>
                <a:spcPts val="0"/>
              </a:spcBef>
              <a:spcAft>
                <a:spcPts val="0"/>
              </a:spcAft>
              <a:buSzPts val="2500"/>
              <a:buChar char="-"/>
            </a:pPr>
            <a:r>
              <a:rPr b="1" lang="en-GB" sz="2500"/>
              <a:t>Applications</a:t>
            </a:r>
            <a:endParaRPr b="1" sz="2500"/>
          </a:p>
          <a:p>
            <a:pPr indent="-349250" lvl="1" marL="914400" rtl="0" algn="l">
              <a:spcBef>
                <a:spcPts val="0"/>
              </a:spcBef>
              <a:spcAft>
                <a:spcPts val="0"/>
              </a:spcAft>
              <a:buSzPts val="1900"/>
              <a:buChar char="-"/>
            </a:pPr>
            <a:r>
              <a:rPr lang="en-GB" sz="1900"/>
              <a:t>Metagenomics</a:t>
            </a:r>
            <a:endParaRPr sz="1900"/>
          </a:p>
          <a:p>
            <a:pPr indent="-349250" lvl="1" marL="914400" rtl="0" algn="l">
              <a:spcBef>
                <a:spcPts val="0"/>
              </a:spcBef>
              <a:spcAft>
                <a:spcPts val="0"/>
              </a:spcAft>
              <a:buSzPts val="1900"/>
              <a:buChar char="-"/>
            </a:pPr>
            <a:r>
              <a:rPr lang="en-GB" sz="1900"/>
              <a:t>Genome assembly</a:t>
            </a:r>
            <a:endParaRPr sz="1900"/>
          </a:p>
          <a:p>
            <a:pPr indent="-349250" lvl="1" marL="914400" rtl="0" algn="l">
              <a:spcBef>
                <a:spcPts val="0"/>
              </a:spcBef>
              <a:spcAft>
                <a:spcPts val="0"/>
              </a:spcAft>
              <a:buSzPts val="1900"/>
              <a:buChar char="-"/>
            </a:pPr>
            <a:r>
              <a:rPr lang="en-GB" sz="1900"/>
              <a:t>Kmer counting</a:t>
            </a:r>
            <a:endParaRPr sz="1900"/>
          </a:p>
          <a:p>
            <a:pPr indent="-387350" lvl="0" marL="457200" rtl="0" algn="l">
              <a:spcBef>
                <a:spcPts val="0"/>
              </a:spcBef>
              <a:spcAft>
                <a:spcPts val="0"/>
              </a:spcAft>
              <a:buSzPts val="2500"/>
              <a:buChar char="-"/>
            </a:pPr>
            <a:r>
              <a:rPr b="1" lang="en-GB" sz="2500"/>
              <a:t>Discussion</a:t>
            </a:r>
            <a:endParaRPr sz="2500"/>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311700" y="445025"/>
            <a:ext cx="640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Kraken: assigning taxonomic labels</a:t>
            </a:r>
            <a:endParaRPr b="1" sz="2720"/>
          </a:p>
        </p:txBody>
      </p:sp>
      <p:pic>
        <p:nvPicPr>
          <p:cNvPr id="279" name="Google Shape;279;p32"/>
          <p:cNvPicPr preferRelativeResize="0"/>
          <p:nvPr/>
        </p:nvPicPr>
        <p:blipFill rotWithShape="1">
          <a:blip r:embed="rId3">
            <a:alphaModFix/>
          </a:blip>
          <a:srcRect b="9213" l="61847" r="2439" t="33092"/>
          <a:stretch/>
        </p:blipFill>
        <p:spPr>
          <a:xfrm>
            <a:off x="4495812" y="3435175"/>
            <a:ext cx="1810150" cy="1634800"/>
          </a:xfrm>
          <a:prstGeom prst="rect">
            <a:avLst/>
          </a:prstGeom>
          <a:noFill/>
          <a:ln>
            <a:noFill/>
          </a:ln>
        </p:spPr>
      </p:pic>
      <p:sp>
        <p:nvSpPr>
          <p:cNvPr id="280" name="Google Shape;280;p32"/>
          <p:cNvSpPr txBox="1"/>
          <p:nvPr>
            <p:ph idx="1" type="body"/>
          </p:nvPr>
        </p:nvSpPr>
        <p:spPr>
          <a:xfrm>
            <a:off x="90425" y="1323138"/>
            <a:ext cx="39210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GB" sz="1629"/>
              <a:t>1. </a:t>
            </a:r>
            <a:r>
              <a:rPr lang="en-GB" sz="1629"/>
              <a:t>Extract k-mers from the input sequencing read </a:t>
            </a:r>
            <a:r>
              <a:rPr lang="en-GB" sz="1629"/>
              <a:t>(query)</a:t>
            </a:r>
            <a:endParaRPr sz="1629"/>
          </a:p>
        </p:txBody>
      </p:sp>
      <p:pic>
        <p:nvPicPr>
          <p:cNvPr id="281" name="Google Shape;281;p32"/>
          <p:cNvPicPr preferRelativeResize="0"/>
          <p:nvPr/>
        </p:nvPicPr>
        <p:blipFill rotWithShape="1">
          <a:blip r:embed="rId3">
            <a:alphaModFix/>
          </a:blip>
          <a:srcRect b="70495" l="16048" r="18287" t="7313"/>
          <a:stretch/>
        </p:blipFill>
        <p:spPr>
          <a:xfrm>
            <a:off x="4217150" y="1323150"/>
            <a:ext cx="4567798" cy="862926"/>
          </a:xfrm>
          <a:prstGeom prst="rect">
            <a:avLst/>
          </a:prstGeom>
          <a:noFill/>
          <a:ln>
            <a:noFill/>
          </a:ln>
        </p:spPr>
      </p:pic>
      <p:pic>
        <p:nvPicPr>
          <p:cNvPr id="282" name="Google Shape;282;p32"/>
          <p:cNvPicPr preferRelativeResize="0"/>
          <p:nvPr/>
        </p:nvPicPr>
        <p:blipFill rotWithShape="1">
          <a:blip r:embed="rId4">
            <a:alphaModFix/>
          </a:blip>
          <a:srcRect b="4871" l="6428" r="0" t="7670"/>
          <a:stretch/>
        </p:blipFill>
        <p:spPr>
          <a:xfrm>
            <a:off x="6714150" y="2448176"/>
            <a:ext cx="2429851" cy="1301325"/>
          </a:xfrm>
          <a:prstGeom prst="rect">
            <a:avLst/>
          </a:prstGeom>
          <a:noFill/>
          <a:ln>
            <a:noFill/>
          </a:ln>
        </p:spPr>
      </p:pic>
      <p:sp>
        <p:nvSpPr>
          <p:cNvPr id="283" name="Google Shape;283;p32"/>
          <p:cNvSpPr txBox="1"/>
          <p:nvPr>
            <p:ph idx="1" type="body"/>
          </p:nvPr>
        </p:nvSpPr>
        <p:spPr>
          <a:xfrm>
            <a:off x="80350" y="2327950"/>
            <a:ext cx="3652200" cy="7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GB" sz="1629"/>
              <a:t>2. Use precomputed database, extract the taxonomic ID of 31-mers</a:t>
            </a:r>
            <a:endParaRPr sz="1629"/>
          </a:p>
        </p:txBody>
      </p:sp>
      <p:pic>
        <p:nvPicPr>
          <p:cNvPr id="284" name="Google Shape;284;p32"/>
          <p:cNvPicPr preferRelativeResize="0"/>
          <p:nvPr/>
        </p:nvPicPr>
        <p:blipFill rotWithShape="1">
          <a:blip r:embed="rId5">
            <a:alphaModFix/>
          </a:blip>
          <a:srcRect b="0" l="0" r="0" t="12556"/>
          <a:stretch/>
        </p:blipFill>
        <p:spPr>
          <a:xfrm>
            <a:off x="3920875" y="2448175"/>
            <a:ext cx="2780824" cy="649450"/>
          </a:xfrm>
          <a:prstGeom prst="rect">
            <a:avLst/>
          </a:prstGeom>
          <a:noFill/>
          <a:ln>
            <a:noFill/>
          </a:ln>
        </p:spPr>
      </p:pic>
      <p:sp>
        <p:nvSpPr>
          <p:cNvPr id="285" name="Google Shape;285;p32"/>
          <p:cNvSpPr txBox="1"/>
          <p:nvPr/>
        </p:nvSpPr>
        <p:spPr>
          <a:xfrm>
            <a:off x="5981450" y="4721275"/>
            <a:ext cx="318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Kraken: ultrafast metagenomic sequence classification using exact alignments, Genome biology, 2014 (3k citations)</a:t>
            </a:r>
            <a:endParaRPr sz="800">
              <a:solidFill>
                <a:schemeClr val="dk2"/>
              </a:solidFill>
            </a:endParaRPr>
          </a:p>
        </p:txBody>
      </p:sp>
      <p:sp>
        <p:nvSpPr>
          <p:cNvPr id="286" name="Google Shape;286;p32"/>
          <p:cNvSpPr txBox="1"/>
          <p:nvPr>
            <p:ph idx="1" type="body"/>
          </p:nvPr>
        </p:nvSpPr>
        <p:spPr>
          <a:xfrm>
            <a:off x="123825" y="3276200"/>
            <a:ext cx="4073400" cy="64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GB" sz="1629"/>
              <a:t>3. Count # kmers assigned to each taxonomic level</a:t>
            </a:r>
            <a:endParaRPr sz="1629"/>
          </a:p>
        </p:txBody>
      </p:sp>
      <p:sp>
        <p:nvSpPr>
          <p:cNvPr id="287" name="Google Shape;287;p32"/>
          <p:cNvSpPr txBox="1"/>
          <p:nvPr/>
        </p:nvSpPr>
        <p:spPr>
          <a:xfrm>
            <a:off x="4572000" y="955675"/>
            <a:ext cx="3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query</a:t>
            </a:r>
            <a:r>
              <a:rPr lang="en-GB"/>
              <a:t> metagenomics sequencing read </a:t>
            </a:r>
            <a:endParaRPr/>
          </a:p>
        </p:txBody>
      </p:sp>
      <p:sp>
        <p:nvSpPr>
          <p:cNvPr id="288" name="Google Shape;288;p32"/>
          <p:cNvSpPr txBox="1"/>
          <p:nvPr>
            <p:ph idx="12" type="sldNum"/>
          </p:nvPr>
        </p:nvSpPr>
        <p:spPr>
          <a:xfrm>
            <a:off x="8548658" y="4815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89" name="Google Shape;289;p32"/>
          <p:cNvSpPr txBox="1"/>
          <p:nvPr>
            <p:ph idx="1" type="body"/>
          </p:nvPr>
        </p:nvSpPr>
        <p:spPr>
          <a:xfrm>
            <a:off x="200025" y="4095025"/>
            <a:ext cx="4073400" cy="9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GB" sz="1629"/>
              <a:t>4. Find the path with maximum sum</a:t>
            </a:r>
            <a:endParaRPr sz="1629"/>
          </a:p>
          <a:p>
            <a:pPr indent="0" lvl="0" marL="0" rtl="0" algn="l">
              <a:spcBef>
                <a:spcPts val="1200"/>
              </a:spcBef>
              <a:spcAft>
                <a:spcPts val="1200"/>
              </a:spcAft>
              <a:buSzPts val="935"/>
              <a:buNone/>
            </a:pPr>
            <a:r>
              <a:rPr lang="en-GB" sz="1629"/>
              <a:t>5. Report the leaf as the taxonomic label  </a:t>
            </a:r>
            <a:endParaRPr sz="1629"/>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83100" y="445025"/>
            <a:ext cx="515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Kraken: kmer-LCA table</a:t>
            </a:r>
            <a:endParaRPr b="1" sz="2720"/>
          </a:p>
        </p:txBody>
      </p:sp>
      <p:sp>
        <p:nvSpPr>
          <p:cNvPr id="295" name="Google Shape;295;p33"/>
          <p:cNvSpPr txBox="1"/>
          <p:nvPr>
            <p:ph idx="1" type="body"/>
          </p:nvPr>
        </p:nvSpPr>
        <p:spPr>
          <a:xfrm>
            <a:off x="124175" y="1315225"/>
            <a:ext cx="4073100" cy="945300"/>
          </a:xfrm>
          <a:prstGeom prst="rect">
            <a:avLst/>
          </a:prstGeom>
        </p:spPr>
        <p:txBody>
          <a:bodyPr anchorCtr="0" anchor="t" bIns="91425" lIns="91425" spcFirstLastPara="1" rIns="91425" wrap="square" tIns="91425">
            <a:noAutofit/>
          </a:bodyPr>
          <a:lstStyle/>
          <a:p>
            <a:pPr indent="-191601" lvl="0" marL="360000" rtl="0" algn="l">
              <a:spcBef>
                <a:spcPts val="0"/>
              </a:spcBef>
              <a:spcAft>
                <a:spcPts val="0"/>
              </a:spcAft>
              <a:buSzPts val="1600"/>
              <a:buChar char="●"/>
            </a:pPr>
            <a:r>
              <a:rPr lang="en-GB" sz="1600"/>
              <a:t>Pre-computing the kmer-LCA database</a:t>
            </a:r>
            <a:endParaRPr sz="1600"/>
          </a:p>
          <a:p>
            <a:pPr indent="-191601" lvl="0" marL="360000" rtl="0" algn="l">
              <a:spcBef>
                <a:spcPts val="0"/>
              </a:spcBef>
              <a:spcAft>
                <a:spcPts val="0"/>
              </a:spcAft>
              <a:buSzPts val="1600"/>
              <a:buChar char="●"/>
            </a:pPr>
            <a:r>
              <a:rPr lang="en-GB" sz="1600"/>
              <a:t>Extract all 31-mers from microbial genome in NCBI RefSeq</a:t>
            </a:r>
            <a:endParaRPr sz="1600"/>
          </a:p>
        </p:txBody>
      </p:sp>
      <p:sp>
        <p:nvSpPr>
          <p:cNvPr id="296" name="Google Shape;296;p33"/>
          <p:cNvSpPr txBox="1"/>
          <p:nvPr/>
        </p:nvSpPr>
        <p:spPr>
          <a:xfrm>
            <a:off x="5981450" y="4721275"/>
            <a:ext cx="318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Kraken: ultrafast metagenomic sequence classification using exact alignments, Genome biology, 2014 (3k citations)</a:t>
            </a:r>
            <a:endParaRPr sz="800">
              <a:solidFill>
                <a:schemeClr val="dk2"/>
              </a:solidFill>
            </a:endParaRPr>
          </a:p>
        </p:txBody>
      </p:sp>
      <p:grpSp>
        <p:nvGrpSpPr>
          <p:cNvPr id="297" name="Google Shape;297;p33"/>
          <p:cNvGrpSpPr/>
          <p:nvPr/>
        </p:nvGrpSpPr>
        <p:grpSpPr>
          <a:xfrm>
            <a:off x="478575" y="3163150"/>
            <a:ext cx="1907950" cy="334201"/>
            <a:chOff x="67375" y="2334300"/>
            <a:chExt cx="1907950" cy="334201"/>
          </a:xfrm>
        </p:grpSpPr>
        <p:pic>
          <p:nvPicPr>
            <p:cNvPr id="298" name="Google Shape;298;p33"/>
            <p:cNvPicPr preferRelativeResize="0"/>
            <p:nvPr/>
          </p:nvPicPr>
          <p:blipFill rotWithShape="1">
            <a:blip r:embed="rId3">
              <a:alphaModFix/>
            </a:blip>
            <a:srcRect b="74790" l="23110" r="56731" t="22051"/>
            <a:stretch/>
          </p:blipFill>
          <p:spPr>
            <a:xfrm>
              <a:off x="67375" y="2334300"/>
              <a:ext cx="1907948" cy="167101"/>
            </a:xfrm>
            <a:prstGeom prst="rect">
              <a:avLst/>
            </a:prstGeom>
            <a:noFill/>
            <a:ln>
              <a:noFill/>
            </a:ln>
          </p:spPr>
        </p:pic>
        <p:pic>
          <p:nvPicPr>
            <p:cNvPr id="299" name="Google Shape;299;p33"/>
            <p:cNvPicPr preferRelativeResize="0"/>
            <p:nvPr/>
          </p:nvPicPr>
          <p:blipFill rotWithShape="1">
            <a:blip r:embed="rId3">
              <a:alphaModFix/>
            </a:blip>
            <a:srcRect b="74790" l="44075" r="46108" t="22051"/>
            <a:stretch/>
          </p:blipFill>
          <p:spPr>
            <a:xfrm>
              <a:off x="125624" y="2501400"/>
              <a:ext cx="929075" cy="167101"/>
            </a:xfrm>
            <a:prstGeom prst="rect">
              <a:avLst/>
            </a:prstGeom>
            <a:noFill/>
            <a:ln>
              <a:noFill/>
            </a:ln>
          </p:spPr>
        </p:pic>
        <p:pic>
          <p:nvPicPr>
            <p:cNvPr id="300" name="Google Shape;300;p33"/>
            <p:cNvPicPr preferRelativeResize="0"/>
            <p:nvPr/>
          </p:nvPicPr>
          <p:blipFill rotWithShape="1">
            <a:blip r:embed="rId3">
              <a:alphaModFix/>
            </a:blip>
            <a:srcRect b="83936" l="59256" r="31491" t="12444"/>
            <a:stretch/>
          </p:blipFill>
          <p:spPr>
            <a:xfrm>
              <a:off x="1090625" y="2488200"/>
              <a:ext cx="884700" cy="167101"/>
            </a:xfrm>
            <a:prstGeom prst="rect">
              <a:avLst/>
            </a:prstGeom>
            <a:noFill/>
            <a:ln>
              <a:noFill/>
            </a:ln>
          </p:spPr>
        </p:pic>
      </p:grpSp>
      <p:pic>
        <p:nvPicPr>
          <p:cNvPr id="301" name="Google Shape;301;p33"/>
          <p:cNvPicPr preferRelativeResize="0"/>
          <p:nvPr/>
        </p:nvPicPr>
        <p:blipFill rotWithShape="1">
          <a:blip r:embed="rId4">
            <a:alphaModFix/>
          </a:blip>
          <a:srcRect b="0" l="6428" r="0" t="7672"/>
          <a:stretch/>
        </p:blipFill>
        <p:spPr>
          <a:xfrm>
            <a:off x="854113" y="3837750"/>
            <a:ext cx="2156287" cy="1219076"/>
          </a:xfrm>
          <a:prstGeom prst="rect">
            <a:avLst/>
          </a:prstGeom>
          <a:noFill/>
          <a:ln>
            <a:noFill/>
          </a:ln>
        </p:spPr>
      </p:pic>
      <p:pic>
        <p:nvPicPr>
          <p:cNvPr id="302" name="Google Shape;302;p33"/>
          <p:cNvPicPr preferRelativeResize="0"/>
          <p:nvPr/>
        </p:nvPicPr>
        <p:blipFill rotWithShape="1">
          <a:blip r:embed="rId5">
            <a:alphaModFix/>
          </a:blip>
          <a:srcRect b="6437" l="36282" r="28683" t="52664"/>
          <a:stretch/>
        </p:blipFill>
        <p:spPr>
          <a:xfrm>
            <a:off x="5916775" y="1667163"/>
            <a:ext cx="2057105" cy="1851199"/>
          </a:xfrm>
          <a:prstGeom prst="rect">
            <a:avLst/>
          </a:prstGeom>
          <a:noFill/>
          <a:ln>
            <a:noFill/>
          </a:ln>
        </p:spPr>
      </p:pic>
      <p:sp>
        <p:nvSpPr>
          <p:cNvPr id="303" name="Google Shape;303;p33"/>
          <p:cNvSpPr txBox="1"/>
          <p:nvPr/>
        </p:nvSpPr>
        <p:spPr>
          <a:xfrm>
            <a:off x="584825" y="3497350"/>
            <a:ext cx="8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31-mers</a:t>
            </a:r>
            <a:endParaRPr/>
          </a:p>
        </p:txBody>
      </p:sp>
      <p:sp>
        <p:nvSpPr>
          <p:cNvPr id="304" name="Google Shape;304;p33"/>
          <p:cNvSpPr txBox="1"/>
          <p:nvPr/>
        </p:nvSpPr>
        <p:spPr>
          <a:xfrm>
            <a:off x="4334150" y="688925"/>
            <a:ext cx="5201400" cy="714300"/>
          </a:xfrm>
          <a:prstGeom prst="rect">
            <a:avLst/>
          </a:prstGeom>
          <a:noFill/>
          <a:ln>
            <a:noFill/>
          </a:ln>
        </p:spPr>
        <p:txBody>
          <a:bodyPr anchorCtr="0" anchor="t" bIns="91425" lIns="91425" spcFirstLastPara="1" rIns="91425" wrap="square" tIns="91425">
            <a:spAutoFit/>
          </a:bodyPr>
          <a:lstStyle/>
          <a:p>
            <a:pPr indent="-191601" lvl="0" marL="360000" rtl="0" algn="l">
              <a:lnSpc>
                <a:spcPct val="115000"/>
              </a:lnSpc>
              <a:spcBef>
                <a:spcPts val="0"/>
              </a:spcBef>
              <a:spcAft>
                <a:spcPts val="0"/>
              </a:spcAft>
              <a:buClr>
                <a:schemeClr val="dk2"/>
              </a:buClr>
              <a:buSzPts val="1600"/>
              <a:buChar char="●"/>
            </a:pPr>
            <a:r>
              <a:rPr lang="en-GB" sz="1600">
                <a:solidFill>
                  <a:schemeClr val="dk2"/>
                </a:solidFill>
              </a:rPr>
              <a:t>To speed up kmer search</a:t>
            </a:r>
            <a:r>
              <a:rPr lang="en-GB" sz="1600">
                <a:solidFill>
                  <a:schemeClr val="dk2"/>
                </a:solidFill>
              </a:rPr>
              <a:t> in the table</a:t>
            </a:r>
            <a:endParaRPr sz="1600">
              <a:solidFill>
                <a:schemeClr val="dk2"/>
              </a:solidFill>
            </a:endParaRPr>
          </a:p>
          <a:p>
            <a:pPr indent="-191601" lvl="0" marL="360000" rtl="0" algn="l">
              <a:lnSpc>
                <a:spcPct val="115000"/>
              </a:lnSpc>
              <a:spcBef>
                <a:spcPts val="0"/>
              </a:spcBef>
              <a:spcAft>
                <a:spcPts val="0"/>
              </a:spcAft>
              <a:buClr>
                <a:schemeClr val="dk2"/>
              </a:buClr>
              <a:buSzPts val="1600"/>
              <a:buChar char="●"/>
            </a:pPr>
            <a:r>
              <a:rPr lang="en-GB" sz="1600">
                <a:solidFill>
                  <a:schemeClr val="dk2"/>
                </a:solidFill>
              </a:rPr>
              <a:t>Use 15mer minimizer for grouping similar 31mer</a:t>
            </a:r>
            <a:endParaRPr sz="1600">
              <a:solidFill>
                <a:schemeClr val="dk2"/>
              </a:solidFill>
            </a:endParaRPr>
          </a:p>
        </p:txBody>
      </p:sp>
      <p:pic>
        <p:nvPicPr>
          <p:cNvPr id="305" name="Google Shape;305;p33"/>
          <p:cNvPicPr preferRelativeResize="0"/>
          <p:nvPr/>
        </p:nvPicPr>
        <p:blipFill>
          <a:blip r:embed="rId6">
            <a:alphaModFix/>
          </a:blip>
          <a:stretch>
            <a:fillRect/>
          </a:stretch>
        </p:blipFill>
        <p:spPr>
          <a:xfrm>
            <a:off x="478575" y="2255800"/>
            <a:ext cx="2907351" cy="776500"/>
          </a:xfrm>
          <a:prstGeom prst="rect">
            <a:avLst/>
          </a:prstGeom>
          <a:noFill/>
          <a:ln>
            <a:noFill/>
          </a:ln>
        </p:spPr>
      </p:pic>
      <p:pic>
        <p:nvPicPr>
          <p:cNvPr id="306" name="Google Shape;306;p33"/>
          <p:cNvPicPr preferRelativeResize="0"/>
          <p:nvPr/>
        </p:nvPicPr>
        <p:blipFill rotWithShape="1">
          <a:blip r:embed="rId6">
            <a:alphaModFix/>
          </a:blip>
          <a:srcRect b="66910" l="22767" r="0" t="0"/>
          <a:stretch/>
        </p:blipFill>
        <p:spPr>
          <a:xfrm>
            <a:off x="6013748" y="1391875"/>
            <a:ext cx="1907949" cy="218340"/>
          </a:xfrm>
          <a:prstGeom prst="rect">
            <a:avLst/>
          </a:prstGeom>
          <a:noFill/>
          <a:ln>
            <a:noFill/>
          </a:ln>
        </p:spPr>
      </p:pic>
      <p:sp>
        <p:nvSpPr>
          <p:cNvPr id="307" name="Google Shape;30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8" name="Google Shape;308;p33"/>
          <p:cNvSpPr txBox="1"/>
          <p:nvPr/>
        </p:nvSpPr>
        <p:spPr>
          <a:xfrm>
            <a:off x="6721075" y="1668650"/>
            <a:ext cx="44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15mer</a:t>
            </a:r>
            <a:endParaRPr sz="700"/>
          </a:p>
        </p:txBody>
      </p:sp>
      <p:sp>
        <p:nvSpPr>
          <p:cNvPr id="309" name="Google Shape;309;p33"/>
          <p:cNvSpPr txBox="1"/>
          <p:nvPr/>
        </p:nvSpPr>
        <p:spPr>
          <a:xfrm>
            <a:off x="6272575" y="1575200"/>
            <a:ext cx="44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15mer</a:t>
            </a:r>
            <a:endParaRPr sz="700"/>
          </a:p>
        </p:txBody>
      </p:sp>
      <p:sp>
        <p:nvSpPr>
          <p:cNvPr id="310" name="Google Shape;310;p33"/>
          <p:cNvSpPr txBox="1"/>
          <p:nvPr/>
        </p:nvSpPr>
        <p:spPr>
          <a:xfrm>
            <a:off x="4598650" y="3575300"/>
            <a:ext cx="4484400" cy="1280700"/>
          </a:xfrm>
          <a:prstGeom prst="rect">
            <a:avLst/>
          </a:prstGeom>
          <a:noFill/>
          <a:ln>
            <a:noFill/>
          </a:ln>
        </p:spPr>
        <p:txBody>
          <a:bodyPr anchorCtr="0" anchor="t" bIns="91425" lIns="91425" spcFirstLastPara="1" rIns="91425" wrap="square" tIns="91425">
            <a:spAutoFit/>
          </a:bodyPr>
          <a:lstStyle/>
          <a:p>
            <a:pPr indent="-191601" lvl="0" marL="360000" rtl="0" algn="l">
              <a:lnSpc>
                <a:spcPct val="115000"/>
              </a:lnSpc>
              <a:spcBef>
                <a:spcPts val="0"/>
              </a:spcBef>
              <a:spcAft>
                <a:spcPts val="0"/>
              </a:spcAft>
              <a:buClr>
                <a:schemeClr val="dk2"/>
              </a:buClr>
              <a:buSzPts val="1600"/>
              <a:buChar char="●"/>
            </a:pPr>
            <a:r>
              <a:rPr lang="en-GB" sz="1600">
                <a:solidFill>
                  <a:schemeClr val="dk2"/>
                </a:solidFill>
              </a:rPr>
              <a:t>Fill the table with 31-mers of shared minimizer near each other</a:t>
            </a:r>
            <a:endParaRPr sz="1600">
              <a:solidFill>
                <a:schemeClr val="dk2"/>
              </a:solidFill>
            </a:endParaRPr>
          </a:p>
          <a:p>
            <a:pPr indent="-191601" lvl="0" marL="360000" rtl="0" algn="l">
              <a:lnSpc>
                <a:spcPct val="115000"/>
              </a:lnSpc>
              <a:spcBef>
                <a:spcPts val="0"/>
              </a:spcBef>
              <a:spcAft>
                <a:spcPts val="0"/>
              </a:spcAft>
              <a:buClr>
                <a:schemeClr val="dk2"/>
              </a:buClr>
              <a:buSzPts val="1600"/>
              <a:buChar char="●"/>
            </a:pPr>
            <a:r>
              <a:rPr lang="en-GB" sz="1600">
                <a:solidFill>
                  <a:schemeClr val="dk2"/>
                </a:solidFill>
              </a:rPr>
              <a:t>For a 31-mer query, start searching within its minimizer </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ph type="title"/>
          </p:nvPr>
        </p:nvSpPr>
        <p:spPr>
          <a:xfrm>
            <a:off x="311700" y="445025"/>
            <a:ext cx="330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Kraken2 results</a:t>
            </a:r>
            <a:endParaRPr sz="2720"/>
          </a:p>
        </p:txBody>
      </p:sp>
      <p:sp>
        <p:nvSpPr>
          <p:cNvPr id="316" name="Google Shape;31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Classification accuracy and speed comparison on a </a:t>
            </a:r>
            <a:r>
              <a:rPr lang="en-GB"/>
              <a:t>simulated</a:t>
            </a:r>
            <a:r>
              <a:rPr lang="en-GB"/>
              <a:t> dataset</a:t>
            </a:r>
            <a:endParaRPr/>
          </a:p>
        </p:txBody>
      </p:sp>
      <p:pic>
        <p:nvPicPr>
          <p:cNvPr id="317" name="Google Shape;317;p34"/>
          <p:cNvPicPr preferRelativeResize="0"/>
          <p:nvPr/>
        </p:nvPicPr>
        <p:blipFill rotWithShape="1">
          <a:blip r:embed="rId3">
            <a:alphaModFix/>
          </a:blip>
          <a:srcRect b="14000" l="0" r="86378" t="0"/>
          <a:stretch/>
        </p:blipFill>
        <p:spPr>
          <a:xfrm>
            <a:off x="1105525" y="1843900"/>
            <a:ext cx="873426" cy="2798449"/>
          </a:xfrm>
          <a:prstGeom prst="rect">
            <a:avLst/>
          </a:prstGeom>
          <a:noFill/>
          <a:ln>
            <a:noFill/>
          </a:ln>
        </p:spPr>
      </p:pic>
      <p:pic>
        <p:nvPicPr>
          <p:cNvPr id="318" name="Google Shape;318;p34"/>
          <p:cNvPicPr preferRelativeResize="0"/>
          <p:nvPr/>
        </p:nvPicPr>
        <p:blipFill rotWithShape="1">
          <a:blip r:embed="rId3">
            <a:alphaModFix/>
          </a:blip>
          <a:srcRect b="14000" l="64640" r="0" t="0"/>
          <a:stretch/>
        </p:blipFill>
        <p:spPr>
          <a:xfrm>
            <a:off x="1978950" y="1843900"/>
            <a:ext cx="2267201" cy="2798449"/>
          </a:xfrm>
          <a:prstGeom prst="rect">
            <a:avLst/>
          </a:prstGeom>
          <a:noFill/>
          <a:ln>
            <a:noFill/>
          </a:ln>
        </p:spPr>
      </p:pic>
      <p:pic>
        <p:nvPicPr>
          <p:cNvPr id="319" name="Google Shape;319;p34"/>
          <p:cNvPicPr preferRelativeResize="0"/>
          <p:nvPr/>
        </p:nvPicPr>
        <p:blipFill>
          <a:blip r:embed="rId4">
            <a:alphaModFix/>
          </a:blip>
          <a:stretch>
            <a:fillRect/>
          </a:stretch>
        </p:blipFill>
        <p:spPr>
          <a:xfrm>
            <a:off x="4683619" y="1954538"/>
            <a:ext cx="3766001" cy="2577176"/>
          </a:xfrm>
          <a:prstGeom prst="rect">
            <a:avLst/>
          </a:prstGeom>
          <a:noFill/>
          <a:ln>
            <a:noFill/>
          </a:ln>
        </p:spPr>
      </p:pic>
      <p:sp>
        <p:nvSpPr>
          <p:cNvPr id="320" name="Google Shape;320;p34"/>
          <p:cNvSpPr txBox="1"/>
          <p:nvPr/>
        </p:nvSpPr>
        <p:spPr>
          <a:xfrm>
            <a:off x="5981450" y="4721275"/>
            <a:ext cx="3183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Improved metagenomic analysis with Kraken 2, 2019.</a:t>
            </a:r>
            <a:endParaRPr sz="800">
              <a:solidFill>
                <a:schemeClr val="dk2"/>
              </a:solidFill>
            </a:endParaRPr>
          </a:p>
        </p:txBody>
      </p:sp>
      <p:sp>
        <p:nvSpPr>
          <p:cNvPr id="321" name="Google Shape;32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5"/>
          <p:cNvPicPr preferRelativeResize="0"/>
          <p:nvPr/>
        </p:nvPicPr>
        <p:blipFill>
          <a:blip r:embed="rId3">
            <a:alphaModFix/>
          </a:blip>
          <a:stretch>
            <a:fillRect/>
          </a:stretch>
        </p:blipFill>
        <p:spPr>
          <a:xfrm>
            <a:off x="312787" y="251000"/>
            <a:ext cx="3345375" cy="1405175"/>
          </a:xfrm>
          <a:prstGeom prst="rect">
            <a:avLst/>
          </a:prstGeom>
          <a:noFill/>
          <a:ln>
            <a:noFill/>
          </a:ln>
        </p:spPr>
      </p:pic>
      <p:pic>
        <p:nvPicPr>
          <p:cNvPr id="327" name="Google Shape;327;p35"/>
          <p:cNvPicPr preferRelativeResize="0"/>
          <p:nvPr/>
        </p:nvPicPr>
        <p:blipFill>
          <a:blip r:embed="rId4">
            <a:alphaModFix/>
          </a:blip>
          <a:stretch>
            <a:fillRect/>
          </a:stretch>
        </p:blipFill>
        <p:spPr>
          <a:xfrm>
            <a:off x="4962900" y="1821225"/>
            <a:ext cx="3983000" cy="1322550"/>
          </a:xfrm>
          <a:prstGeom prst="rect">
            <a:avLst/>
          </a:prstGeom>
          <a:noFill/>
          <a:ln>
            <a:noFill/>
          </a:ln>
        </p:spPr>
      </p:pic>
      <p:pic>
        <p:nvPicPr>
          <p:cNvPr id="328" name="Google Shape;328;p35"/>
          <p:cNvPicPr preferRelativeResize="0"/>
          <p:nvPr/>
        </p:nvPicPr>
        <p:blipFill>
          <a:blip r:embed="rId5">
            <a:alphaModFix/>
          </a:blip>
          <a:stretch>
            <a:fillRect/>
          </a:stretch>
        </p:blipFill>
        <p:spPr>
          <a:xfrm>
            <a:off x="4962900" y="8"/>
            <a:ext cx="3798099" cy="1259950"/>
          </a:xfrm>
          <a:prstGeom prst="rect">
            <a:avLst/>
          </a:prstGeom>
          <a:noFill/>
          <a:ln>
            <a:noFill/>
          </a:ln>
        </p:spPr>
      </p:pic>
      <p:pic>
        <p:nvPicPr>
          <p:cNvPr id="329" name="Google Shape;329;p35"/>
          <p:cNvPicPr preferRelativeResize="0"/>
          <p:nvPr/>
        </p:nvPicPr>
        <p:blipFill>
          <a:blip r:embed="rId6">
            <a:alphaModFix/>
          </a:blip>
          <a:stretch>
            <a:fillRect/>
          </a:stretch>
        </p:blipFill>
        <p:spPr>
          <a:xfrm>
            <a:off x="312775" y="1901007"/>
            <a:ext cx="3910351" cy="1163000"/>
          </a:xfrm>
          <a:prstGeom prst="rect">
            <a:avLst/>
          </a:prstGeom>
          <a:noFill/>
          <a:ln>
            <a:noFill/>
          </a:ln>
        </p:spPr>
      </p:pic>
      <p:sp>
        <p:nvSpPr>
          <p:cNvPr id="330" name="Google Shape;33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31" name="Google Shape;331;p35"/>
          <p:cNvSpPr txBox="1"/>
          <p:nvPr/>
        </p:nvSpPr>
        <p:spPr>
          <a:xfrm>
            <a:off x="6913500" y="2892900"/>
            <a:ext cx="189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00FF"/>
                </a:solidFill>
              </a:rPr>
              <a:t>Metagenome assembly</a:t>
            </a:r>
            <a:endParaRPr sz="1000">
              <a:solidFill>
                <a:srgbClr val="0000FF"/>
              </a:solidFill>
            </a:endParaRPr>
          </a:p>
        </p:txBody>
      </p:sp>
      <p:sp>
        <p:nvSpPr>
          <p:cNvPr id="332" name="Google Shape;332;p35"/>
          <p:cNvSpPr txBox="1"/>
          <p:nvPr/>
        </p:nvSpPr>
        <p:spPr>
          <a:xfrm>
            <a:off x="6573600" y="1005275"/>
            <a:ext cx="257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00FF"/>
                </a:solidFill>
              </a:rPr>
              <a:t>Comparing minimizer with MinHash &amp; ..</a:t>
            </a:r>
            <a:endParaRPr sz="1000">
              <a:solidFill>
                <a:srgbClr val="0000FF"/>
              </a:solidFill>
            </a:endParaRPr>
          </a:p>
        </p:txBody>
      </p:sp>
      <p:pic>
        <p:nvPicPr>
          <p:cNvPr id="333" name="Google Shape;333;p35"/>
          <p:cNvPicPr preferRelativeResize="0"/>
          <p:nvPr/>
        </p:nvPicPr>
        <p:blipFill>
          <a:blip r:embed="rId7">
            <a:alphaModFix/>
          </a:blip>
          <a:stretch>
            <a:fillRect/>
          </a:stretch>
        </p:blipFill>
        <p:spPr>
          <a:xfrm>
            <a:off x="391700" y="3492976"/>
            <a:ext cx="4147948" cy="1061750"/>
          </a:xfrm>
          <a:prstGeom prst="rect">
            <a:avLst/>
          </a:prstGeom>
          <a:noFill/>
          <a:ln>
            <a:noFill/>
          </a:ln>
        </p:spPr>
      </p:pic>
      <p:sp>
        <p:nvSpPr>
          <p:cNvPr id="334" name="Google Shape;334;p35"/>
          <p:cNvSpPr txBox="1"/>
          <p:nvPr/>
        </p:nvSpPr>
        <p:spPr>
          <a:xfrm>
            <a:off x="2821125" y="4111450"/>
            <a:ext cx="151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00FF"/>
                </a:solidFill>
              </a:rPr>
              <a:t>Improved kraken2</a:t>
            </a:r>
            <a:endParaRPr sz="1000">
              <a:solidFill>
                <a:srgbClr val="0000FF"/>
              </a:solidFill>
            </a:endParaRPr>
          </a:p>
        </p:txBody>
      </p:sp>
      <p:pic>
        <p:nvPicPr>
          <p:cNvPr id="335" name="Google Shape;335;p35"/>
          <p:cNvPicPr preferRelativeResize="0"/>
          <p:nvPr/>
        </p:nvPicPr>
        <p:blipFill>
          <a:blip r:embed="rId8">
            <a:alphaModFix/>
          </a:blip>
          <a:stretch>
            <a:fillRect/>
          </a:stretch>
        </p:blipFill>
        <p:spPr>
          <a:xfrm>
            <a:off x="5090338" y="3778675"/>
            <a:ext cx="3543216" cy="810925"/>
          </a:xfrm>
          <a:prstGeom prst="rect">
            <a:avLst/>
          </a:prstGeom>
          <a:noFill/>
          <a:ln>
            <a:noFill/>
          </a:ln>
        </p:spPr>
      </p:pic>
      <p:sp>
        <p:nvSpPr>
          <p:cNvPr id="336" name="Google Shape;336;p35"/>
          <p:cNvSpPr txBox="1"/>
          <p:nvPr/>
        </p:nvSpPr>
        <p:spPr>
          <a:xfrm>
            <a:off x="6801350" y="4589600"/>
            <a:ext cx="189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00FF"/>
                </a:solidFill>
              </a:rPr>
              <a:t>Metagenome assembly</a:t>
            </a:r>
            <a:endParaRPr sz="1000">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4800">
                <a:solidFill>
                  <a:srgbClr val="351C75"/>
                </a:solidFill>
              </a:rPr>
              <a:t>Applications</a:t>
            </a:r>
            <a:endParaRPr sz="4800">
              <a:solidFill>
                <a:srgbClr val="351C75"/>
              </a:solidFill>
            </a:endParaRPr>
          </a:p>
          <a:p>
            <a:pPr indent="0" lvl="0" marL="0" rtl="0" algn="ctr">
              <a:spcBef>
                <a:spcPts val="0"/>
              </a:spcBef>
              <a:spcAft>
                <a:spcPts val="0"/>
              </a:spcAft>
              <a:buSzPts val="990"/>
              <a:buNone/>
            </a:pPr>
            <a:r>
              <a:t/>
            </a:r>
            <a:endParaRPr sz="2500">
              <a:solidFill>
                <a:srgbClr val="351C75"/>
              </a:solidFill>
            </a:endParaRPr>
          </a:p>
          <a:p>
            <a:pPr indent="0" lvl="0" marL="0" rtl="0" algn="ctr">
              <a:spcBef>
                <a:spcPts val="0"/>
              </a:spcBef>
              <a:spcAft>
                <a:spcPts val="0"/>
              </a:spcAft>
              <a:buSzPts val="990"/>
              <a:buNone/>
            </a:pPr>
            <a:r>
              <a:rPr b="1" lang="en-GB" sz="2500">
                <a:solidFill>
                  <a:srgbClr val="351C75"/>
                </a:solidFill>
              </a:rPr>
              <a:t>2- G</a:t>
            </a:r>
            <a:r>
              <a:rPr b="1" lang="en-GB" sz="2500">
                <a:solidFill>
                  <a:srgbClr val="351C75"/>
                </a:solidFill>
              </a:rPr>
              <a:t>enome assembly</a:t>
            </a:r>
            <a:endParaRPr b="1" sz="2500">
              <a:solidFill>
                <a:srgbClr val="351C7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311700" y="445025"/>
            <a:ext cx="550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De novo g</a:t>
            </a:r>
            <a:r>
              <a:rPr b="1" lang="en-GB" sz="2720"/>
              <a:t>enome assembly</a:t>
            </a:r>
            <a:endParaRPr b="1" sz="2720"/>
          </a:p>
        </p:txBody>
      </p:sp>
      <p:sp>
        <p:nvSpPr>
          <p:cNvPr id="347" name="Google Shape;347;p37"/>
          <p:cNvSpPr txBox="1"/>
          <p:nvPr>
            <p:ph idx="1" type="body"/>
          </p:nvPr>
        </p:nvSpPr>
        <p:spPr>
          <a:xfrm>
            <a:off x="6620525" y="4800000"/>
            <a:ext cx="2546700" cy="3435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1200"/>
              </a:spcAft>
              <a:buNone/>
            </a:pPr>
            <a:r>
              <a:rPr lang="en-GB"/>
              <a:t>https://langmead-lab.org/teaching-materials/</a:t>
            </a:r>
            <a:endParaRPr/>
          </a:p>
        </p:txBody>
      </p:sp>
      <p:pic>
        <p:nvPicPr>
          <p:cNvPr id="348" name="Google Shape;348;p37"/>
          <p:cNvPicPr preferRelativeResize="0"/>
          <p:nvPr/>
        </p:nvPicPr>
        <p:blipFill>
          <a:blip r:embed="rId3">
            <a:alphaModFix/>
          </a:blip>
          <a:stretch>
            <a:fillRect/>
          </a:stretch>
        </p:blipFill>
        <p:spPr>
          <a:xfrm>
            <a:off x="3211626" y="1017725"/>
            <a:ext cx="3408900" cy="3968100"/>
          </a:xfrm>
          <a:prstGeom prst="rect">
            <a:avLst/>
          </a:prstGeom>
          <a:noFill/>
          <a:ln>
            <a:noFill/>
          </a:ln>
        </p:spPr>
      </p:pic>
      <p:sp>
        <p:nvSpPr>
          <p:cNvPr id="349" name="Google Shape;34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8"/>
          <p:cNvSpPr txBox="1"/>
          <p:nvPr>
            <p:ph type="title"/>
          </p:nvPr>
        </p:nvSpPr>
        <p:spPr>
          <a:xfrm>
            <a:off x="311700" y="445025"/>
            <a:ext cx="337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Sequencing reads</a:t>
            </a:r>
            <a:endParaRPr b="1" sz="2720"/>
          </a:p>
        </p:txBody>
      </p:sp>
      <p:sp>
        <p:nvSpPr>
          <p:cNvPr id="355" name="Google Shape;35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6" name="Google Shape;356;p38"/>
          <p:cNvPicPr preferRelativeResize="0"/>
          <p:nvPr/>
        </p:nvPicPr>
        <p:blipFill rotWithShape="1">
          <a:blip r:embed="rId3">
            <a:alphaModFix/>
          </a:blip>
          <a:srcRect b="9737" l="19330" r="16620" t="4314"/>
          <a:stretch/>
        </p:blipFill>
        <p:spPr>
          <a:xfrm>
            <a:off x="2697700" y="1017713"/>
            <a:ext cx="4038374" cy="3739576"/>
          </a:xfrm>
          <a:prstGeom prst="rect">
            <a:avLst/>
          </a:prstGeom>
          <a:noFill/>
          <a:ln>
            <a:noFill/>
          </a:ln>
        </p:spPr>
      </p:pic>
      <p:sp>
        <p:nvSpPr>
          <p:cNvPr id="357" name="Google Shape;35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3" name="Google Shape;363;p39"/>
          <p:cNvSpPr txBox="1"/>
          <p:nvPr>
            <p:ph idx="1" type="body"/>
          </p:nvPr>
        </p:nvSpPr>
        <p:spPr>
          <a:xfrm>
            <a:off x="1146350" y="3933025"/>
            <a:ext cx="5106600" cy="8226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Clr>
                <a:schemeClr val="dk1"/>
              </a:buClr>
              <a:buSzPts val="1800"/>
              <a:buChar char="●"/>
            </a:pPr>
            <a:r>
              <a:rPr lang="en-GB">
                <a:solidFill>
                  <a:schemeClr val="dk1"/>
                </a:solidFill>
              </a:rPr>
              <a:t>de Bruijn graphs</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assemble the genome.</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finding overlaps between kmers of reads</a:t>
            </a:r>
            <a:endParaRPr>
              <a:solidFill>
                <a:schemeClr val="dk1"/>
              </a:solidFill>
            </a:endParaRPr>
          </a:p>
        </p:txBody>
      </p:sp>
      <p:pic>
        <p:nvPicPr>
          <p:cNvPr id="364" name="Google Shape;364;p39"/>
          <p:cNvPicPr preferRelativeResize="0"/>
          <p:nvPr/>
        </p:nvPicPr>
        <p:blipFill rotWithShape="1">
          <a:blip r:embed="rId3">
            <a:alphaModFix/>
          </a:blip>
          <a:srcRect b="6770" l="7132" r="0" t="8490"/>
          <a:stretch/>
        </p:blipFill>
        <p:spPr>
          <a:xfrm>
            <a:off x="1504350" y="156650"/>
            <a:ext cx="5571174" cy="3698426"/>
          </a:xfrm>
          <a:prstGeom prst="rect">
            <a:avLst/>
          </a:prstGeom>
          <a:noFill/>
          <a:ln>
            <a:noFill/>
          </a:ln>
        </p:spPr>
      </p:pic>
      <p:sp>
        <p:nvSpPr>
          <p:cNvPr id="365" name="Google Shape;36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type="title"/>
          </p:nvPr>
        </p:nvSpPr>
        <p:spPr>
          <a:xfrm>
            <a:off x="311700" y="445025"/>
            <a:ext cx="39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de Bruijn graphs</a:t>
            </a:r>
            <a:endParaRPr b="1" sz="2720"/>
          </a:p>
        </p:txBody>
      </p:sp>
      <p:sp>
        <p:nvSpPr>
          <p:cNvPr id="371" name="Google Shape;371;p40"/>
          <p:cNvSpPr txBox="1"/>
          <p:nvPr>
            <p:ph idx="1" type="body"/>
          </p:nvPr>
        </p:nvSpPr>
        <p:spPr>
          <a:xfrm>
            <a:off x="311700" y="1545575"/>
            <a:ext cx="6459900" cy="165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Nodes: kmers</a:t>
            </a:r>
            <a:endParaRPr/>
          </a:p>
          <a:p>
            <a:pPr indent="-342900" lvl="0" marL="457200" rtl="0" algn="l">
              <a:spcBef>
                <a:spcPts val="0"/>
              </a:spcBef>
              <a:spcAft>
                <a:spcPts val="0"/>
              </a:spcAft>
              <a:buSzPts val="1800"/>
              <a:buChar char="●"/>
            </a:pPr>
            <a:r>
              <a:rPr lang="en-GB"/>
              <a:t>Edge:   link between k-mers that overlap by k-1 bases.</a:t>
            </a:r>
            <a:endParaRPr/>
          </a:p>
          <a:p>
            <a:pPr indent="0" lvl="0" marL="0" rtl="0" algn="l">
              <a:spcBef>
                <a:spcPts val="1200"/>
              </a:spcBef>
              <a:spcAft>
                <a:spcPts val="0"/>
              </a:spcAft>
              <a:buNone/>
            </a:pPr>
            <a:r>
              <a:t/>
            </a:r>
            <a:endParaRPr sz="400"/>
          </a:p>
          <a:p>
            <a:pPr indent="-342900" lvl="0" marL="457200" rtl="0" algn="l">
              <a:spcBef>
                <a:spcPts val="1200"/>
              </a:spcBef>
              <a:spcAft>
                <a:spcPts val="0"/>
              </a:spcAft>
              <a:buSzPts val="1800"/>
              <a:buChar char="●"/>
            </a:pPr>
            <a:r>
              <a:rPr lang="en-GB"/>
              <a:t>Example: </a:t>
            </a:r>
            <a:endParaRPr/>
          </a:p>
          <a:p>
            <a:pPr indent="-317500" lvl="1" marL="914400" rtl="0" algn="l">
              <a:spcBef>
                <a:spcPts val="0"/>
              </a:spcBef>
              <a:spcAft>
                <a:spcPts val="0"/>
              </a:spcAft>
              <a:buSzPts val="1400"/>
              <a:buChar char="○"/>
            </a:pPr>
            <a:r>
              <a:rPr lang="en-GB"/>
              <a:t>3mers for the sequence </a:t>
            </a:r>
            <a:r>
              <a:rPr b="1" lang="en-GB"/>
              <a:t>ACTG</a:t>
            </a:r>
            <a:endParaRPr b="1"/>
          </a:p>
        </p:txBody>
      </p:sp>
      <p:sp>
        <p:nvSpPr>
          <p:cNvPr id="372" name="Google Shape;372;p40"/>
          <p:cNvSpPr txBox="1"/>
          <p:nvPr>
            <p:ph idx="1" type="body"/>
          </p:nvPr>
        </p:nvSpPr>
        <p:spPr>
          <a:xfrm>
            <a:off x="385250" y="4166725"/>
            <a:ext cx="8573700" cy="53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a:t>
            </a:r>
            <a:r>
              <a:rPr lang="en-GB"/>
              <a:t>erging two nodes result in a K+1 mer (=a part of the sequence).</a:t>
            </a:r>
            <a:endParaRPr/>
          </a:p>
        </p:txBody>
      </p:sp>
      <p:pic>
        <p:nvPicPr>
          <p:cNvPr id="373" name="Google Shape;373;p40"/>
          <p:cNvPicPr preferRelativeResize="0"/>
          <p:nvPr/>
        </p:nvPicPr>
        <p:blipFill>
          <a:blip r:embed="rId3">
            <a:alphaModFix/>
          </a:blip>
          <a:stretch>
            <a:fillRect/>
          </a:stretch>
        </p:blipFill>
        <p:spPr>
          <a:xfrm>
            <a:off x="5819426" y="190612"/>
            <a:ext cx="1632470" cy="1081524"/>
          </a:xfrm>
          <a:prstGeom prst="rect">
            <a:avLst/>
          </a:prstGeom>
          <a:noFill/>
          <a:ln>
            <a:noFill/>
          </a:ln>
        </p:spPr>
      </p:pic>
      <p:sp>
        <p:nvSpPr>
          <p:cNvPr id="374" name="Google Shape;374;p40"/>
          <p:cNvSpPr txBox="1"/>
          <p:nvPr/>
        </p:nvSpPr>
        <p:spPr>
          <a:xfrm>
            <a:off x="6570004" y="1119400"/>
            <a:ext cx="22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Graph: </a:t>
            </a:r>
            <a:r>
              <a:rPr lang="en-GB"/>
              <a:t>nodes, edges</a:t>
            </a:r>
            <a:endParaRPr/>
          </a:p>
        </p:txBody>
      </p:sp>
      <p:sp>
        <p:nvSpPr>
          <p:cNvPr id="375" name="Google Shape;375;p40"/>
          <p:cNvSpPr txBox="1"/>
          <p:nvPr/>
        </p:nvSpPr>
        <p:spPr>
          <a:xfrm>
            <a:off x="3281250" y="4785700"/>
            <a:ext cx="552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B7B7B7"/>
                </a:solidFill>
              </a:rPr>
              <a:t>Compacting de Bruijn graphs from sequencing data quickly and in low memory. Rayan Chikhi, ISMB 201</a:t>
            </a:r>
            <a:endParaRPr sz="900">
              <a:solidFill>
                <a:srgbClr val="B7B7B7"/>
              </a:solidFill>
            </a:endParaRPr>
          </a:p>
        </p:txBody>
      </p:sp>
      <p:sp>
        <p:nvSpPr>
          <p:cNvPr id="376" name="Google Shape;37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77" name="Google Shape;377;p40"/>
          <p:cNvPicPr preferRelativeResize="0"/>
          <p:nvPr/>
        </p:nvPicPr>
        <p:blipFill rotWithShape="1">
          <a:blip r:embed="rId4">
            <a:alphaModFix/>
          </a:blip>
          <a:srcRect b="5768" l="37280" r="38413" t="80377"/>
          <a:stretch/>
        </p:blipFill>
        <p:spPr>
          <a:xfrm>
            <a:off x="3587375" y="3245000"/>
            <a:ext cx="2362675" cy="539300"/>
          </a:xfrm>
          <a:prstGeom prst="rect">
            <a:avLst/>
          </a:prstGeom>
          <a:noFill/>
          <a:ln>
            <a:noFill/>
          </a:ln>
        </p:spPr>
      </p:pic>
      <p:pic>
        <p:nvPicPr>
          <p:cNvPr id="378" name="Google Shape;378;p40"/>
          <p:cNvPicPr preferRelativeResize="0"/>
          <p:nvPr/>
        </p:nvPicPr>
        <p:blipFill rotWithShape="1">
          <a:blip r:embed="rId5">
            <a:alphaModFix/>
          </a:blip>
          <a:srcRect b="27516" l="0" r="0" t="34737"/>
          <a:stretch/>
        </p:blipFill>
        <p:spPr>
          <a:xfrm>
            <a:off x="7710650" y="525575"/>
            <a:ext cx="1206200" cy="285750"/>
          </a:xfrm>
          <a:prstGeom prst="rect">
            <a:avLst/>
          </a:prstGeom>
          <a:noFill/>
          <a:ln>
            <a:noFill/>
          </a:ln>
        </p:spPr>
      </p:pic>
      <p:sp>
        <p:nvSpPr>
          <p:cNvPr id="379" name="Google Shape;379;p40"/>
          <p:cNvSpPr txBox="1"/>
          <p:nvPr>
            <p:ph idx="1" type="body"/>
          </p:nvPr>
        </p:nvSpPr>
        <p:spPr>
          <a:xfrm>
            <a:off x="311700" y="3258100"/>
            <a:ext cx="3018000" cy="646800"/>
          </a:xfrm>
          <a:prstGeom prst="rect">
            <a:avLst/>
          </a:prstGeom>
        </p:spPr>
        <p:txBody>
          <a:bodyPr anchorCtr="0" anchor="t" bIns="91425" lIns="91425" spcFirstLastPara="1" rIns="91425" wrap="square" tIns="91425">
            <a:noAutofit/>
          </a:bodyPr>
          <a:lstStyle/>
          <a:p>
            <a:pPr indent="-317500" lvl="1" marL="914400" rtl="0" algn="l">
              <a:spcBef>
                <a:spcPts val="0"/>
              </a:spcBef>
              <a:spcAft>
                <a:spcPts val="0"/>
              </a:spcAft>
              <a:buSzPts val="1400"/>
              <a:buChar char="○"/>
            </a:pPr>
            <a:r>
              <a:rPr lang="en-GB"/>
              <a:t>3mers: ACT, CTG</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txBox="1"/>
          <p:nvPr>
            <p:ph type="title"/>
          </p:nvPr>
        </p:nvSpPr>
        <p:spPr>
          <a:xfrm>
            <a:off x="311700" y="274975"/>
            <a:ext cx="441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dBG for few reads</a:t>
            </a:r>
            <a:endParaRPr b="1" sz="2720"/>
          </a:p>
        </p:txBody>
      </p:sp>
      <p:sp>
        <p:nvSpPr>
          <p:cNvPr id="385" name="Google Shape;385;p41"/>
          <p:cNvSpPr txBox="1"/>
          <p:nvPr>
            <p:ph idx="1" type="body"/>
          </p:nvPr>
        </p:nvSpPr>
        <p:spPr>
          <a:xfrm>
            <a:off x="1325250" y="1334100"/>
            <a:ext cx="2233800" cy="15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000"/>
              <a:t>ACTG</a:t>
            </a:r>
            <a:endParaRPr sz="2000"/>
          </a:p>
          <a:p>
            <a:pPr indent="0" lvl="0" marL="0" rtl="0" algn="l">
              <a:lnSpc>
                <a:spcPct val="100000"/>
              </a:lnSpc>
              <a:spcBef>
                <a:spcPts val="1200"/>
              </a:spcBef>
              <a:spcAft>
                <a:spcPts val="0"/>
              </a:spcAft>
              <a:buClr>
                <a:schemeClr val="dk1"/>
              </a:buClr>
              <a:buSzPts val="1100"/>
              <a:buFont typeface="Arial"/>
              <a:buNone/>
            </a:pPr>
            <a:r>
              <a:rPr lang="en-GB" sz="2000"/>
              <a:t>   CTGC</a:t>
            </a:r>
            <a:endParaRPr sz="2000"/>
          </a:p>
          <a:p>
            <a:pPr indent="0" lvl="0" marL="0" rtl="0" algn="l">
              <a:lnSpc>
                <a:spcPct val="100000"/>
              </a:lnSpc>
              <a:spcBef>
                <a:spcPts val="1200"/>
              </a:spcBef>
              <a:spcAft>
                <a:spcPts val="1200"/>
              </a:spcAft>
              <a:buNone/>
            </a:pPr>
            <a:r>
              <a:rPr lang="en-GB" sz="2000"/>
              <a:t>      TGCC</a:t>
            </a:r>
            <a:endParaRPr sz="2000"/>
          </a:p>
        </p:txBody>
      </p:sp>
      <p:pic>
        <p:nvPicPr>
          <p:cNvPr id="386" name="Google Shape;386;p41"/>
          <p:cNvPicPr preferRelativeResize="0"/>
          <p:nvPr/>
        </p:nvPicPr>
        <p:blipFill rotWithShape="1">
          <a:blip r:embed="rId3">
            <a:alphaModFix/>
          </a:blip>
          <a:srcRect b="0" l="34715" r="5951" t="77218"/>
          <a:stretch/>
        </p:blipFill>
        <p:spPr>
          <a:xfrm>
            <a:off x="405725" y="3229225"/>
            <a:ext cx="4882725" cy="750775"/>
          </a:xfrm>
          <a:prstGeom prst="rect">
            <a:avLst/>
          </a:prstGeom>
          <a:noFill/>
          <a:ln>
            <a:noFill/>
          </a:ln>
        </p:spPr>
      </p:pic>
      <p:sp>
        <p:nvSpPr>
          <p:cNvPr id="387" name="Google Shape;38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88" name="Google Shape;388;p41"/>
          <p:cNvSpPr txBox="1"/>
          <p:nvPr/>
        </p:nvSpPr>
        <p:spPr>
          <a:xfrm>
            <a:off x="4428975" y="4785700"/>
            <a:ext cx="4314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B7B7B7"/>
                </a:solidFill>
              </a:rPr>
              <a:t>Short-read metagenomics assembly methods, Rayan Chikhi, EBAME6, 2021.</a:t>
            </a:r>
            <a:endParaRPr sz="900">
              <a:solidFill>
                <a:srgbClr val="B7B7B7"/>
              </a:solidFill>
            </a:endParaRPr>
          </a:p>
        </p:txBody>
      </p:sp>
      <p:sp>
        <p:nvSpPr>
          <p:cNvPr id="389" name="Google Shape;389;p41"/>
          <p:cNvSpPr txBox="1"/>
          <p:nvPr>
            <p:ph idx="1" type="body"/>
          </p:nvPr>
        </p:nvSpPr>
        <p:spPr>
          <a:xfrm>
            <a:off x="6131950" y="847675"/>
            <a:ext cx="2391000" cy="323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000"/>
              <a:t>ACTG</a:t>
            </a:r>
            <a:endParaRPr sz="2000"/>
          </a:p>
          <a:p>
            <a:pPr indent="0" lvl="0" marL="0" rtl="0" algn="l">
              <a:lnSpc>
                <a:spcPct val="100000"/>
              </a:lnSpc>
              <a:spcBef>
                <a:spcPts val="1200"/>
              </a:spcBef>
              <a:spcAft>
                <a:spcPts val="0"/>
              </a:spcAft>
              <a:buNone/>
            </a:pPr>
            <a:r>
              <a:rPr lang="en-GB" sz="2000"/>
              <a:t>ACTG</a:t>
            </a:r>
            <a:endParaRPr sz="2000"/>
          </a:p>
          <a:p>
            <a:pPr indent="0" lvl="0" marL="0" rtl="0" algn="l">
              <a:lnSpc>
                <a:spcPct val="100000"/>
              </a:lnSpc>
              <a:spcBef>
                <a:spcPts val="1200"/>
              </a:spcBef>
              <a:spcAft>
                <a:spcPts val="0"/>
              </a:spcAft>
              <a:buNone/>
            </a:pPr>
            <a:r>
              <a:rPr lang="en-GB" sz="2000"/>
              <a:t>  CTGC</a:t>
            </a:r>
            <a:endParaRPr sz="2000"/>
          </a:p>
          <a:p>
            <a:pPr indent="0" lvl="0" marL="0" rtl="0" algn="l">
              <a:lnSpc>
                <a:spcPct val="100000"/>
              </a:lnSpc>
              <a:spcBef>
                <a:spcPts val="1200"/>
              </a:spcBef>
              <a:spcAft>
                <a:spcPts val="0"/>
              </a:spcAft>
              <a:buNone/>
            </a:pPr>
            <a:r>
              <a:rPr lang="en-GB" sz="2000"/>
              <a:t>   CTGC</a:t>
            </a:r>
            <a:endParaRPr sz="2000"/>
          </a:p>
          <a:p>
            <a:pPr indent="0" lvl="0" marL="0" rtl="0" algn="l">
              <a:lnSpc>
                <a:spcPct val="100000"/>
              </a:lnSpc>
              <a:spcBef>
                <a:spcPts val="1200"/>
              </a:spcBef>
              <a:spcAft>
                <a:spcPts val="0"/>
              </a:spcAft>
              <a:buNone/>
            </a:pPr>
            <a:r>
              <a:rPr lang="en-GB" sz="2000"/>
              <a:t>   CTGC</a:t>
            </a:r>
            <a:endParaRPr sz="2000"/>
          </a:p>
          <a:p>
            <a:pPr indent="0" lvl="0" marL="0" rtl="0" algn="l">
              <a:lnSpc>
                <a:spcPct val="100000"/>
              </a:lnSpc>
              <a:spcBef>
                <a:spcPts val="1200"/>
              </a:spcBef>
              <a:spcAft>
                <a:spcPts val="0"/>
              </a:spcAft>
              <a:buNone/>
            </a:pPr>
            <a:r>
              <a:rPr lang="en-GB" sz="2000"/>
              <a:t>      TGCC</a:t>
            </a:r>
            <a:endParaRPr sz="2000"/>
          </a:p>
          <a:p>
            <a:pPr indent="0" lvl="0" marL="0" rtl="0" algn="l">
              <a:lnSpc>
                <a:spcPct val="100000"/>
              </a:lnSpc>
              <a:spcBef>
                <a:spcPts val="1200"/>
              </a:spcBef>
              <a:spcAft>
                <a:spcPts val="1200"/>
              </a:spcAft>
              <a:buNone/>
            </a:pPr>
            <a:r>
              <a:rPr lang="en-GB" sz="2000"/>
              <a:t>      TGCC</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DNA </a:t>
            </a:r>
            <a:r>
              <a:rPr b="1" lang="en-GB" sz="2720"/>
              <a:t>Sequencing</a:t>
            </a:r>
            <a:r>
              <a:rPr b="1" lang="en-GB" sz="2720"/>
              <a:t> </a:t>
            </a:r>
            <a:endParaRPr b="1" sz="2720"/>
          </a:p>
        </p:txBody>
      </p:sp>
      <p:sp>
        <p:nvSpPr>
          <p:cNvPr id="69" name="Google Shape;69;p15"/>
          <p:cNvSpPr txBox="1"/>
          <p:nvPr>
            <p:ph idx="1" type="body"/>
          </p:nvPr>
        </p:nvSpPr>
        <p:spPr>
          <a:xfrm>
            <a:off x="2462700" y="1398825"/>
            <a:ext cx="1468800" cy="461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275"/>
              <a:buNone/>
            </a:pPr>
            <a:r>
              <a:rPr b="1" lang="en-GB" sz="1400"/>
              <a:t>DNA extraction</a:t>
            </a:r>
            <a:endParaRPr b="1" sz="1400"/>
          </a:p>
        </p:txBody>
      </p:sp>
      <p:pic>
        <p:nvPicPr>
          <p:cNvPr id="70" name="Google Shape;70;p15"/>
          <p:cNvPicPr preferRelativeResize="0"/>
          <p:nvPr/>
        </p:nvPicPr>
        <p:blipFill rotWithShape="1">
          <a:blip r:embed="rId3">
            <a:alphaModFix/>
          </a:blip>
          <a:srcRect b="84853" l="19015" r="13626" t="0"/>
          <a:stretch/>
        </p:blipFill>
        <p:spPr>
          <a:xfrm>
            <a:off x="4104825" y="1294529"/>
            <a:ext cx="4431126" cy="538699"/>
          </a:xfrm>
          <a:prstGeom prst="rect">
            <a:avLst/>
          </a:prstGeom>
          <a:noFill/>
          <a:ln>
            <a:noFill/>
          </a:ln>
        </p:spPr>
      </p:pic>
      <p:pic>
        <p:nvPicPr>
          <p:cNvPr id="71" name="Google Shape;71;p15"/>
          <p:cNvPicPr preferRelativeResize="0"/>
          <p:nvPr/>
        </p:nvPicPr>
        <p:blipFill rotWithShape="1">
          <a:blip r:embed="rId4">
            <a:alphaModFix/>
          </a:blip>
          <a:srcRect b="0" l="19433" r="6814" t="27938"/>
          <a:stretch/>
        </p:blipFill>
        <p:spPr>
          <a:xfrm>
            <a:off x="358325" y="1089413"/>
            <a:ext cx="1613650" cy="948949"/>
          </a:xfrm>
          <a:prstGeom prst="rect">
            <a:avLst/>
          </a:prstGeom>
          <a:noFill/>
          <a:ln>
            <a:noFill/>
          </a:ln>
        </p:spPr>
      </p:pic>
      <p:pic>
        <p:nvPicPr>
          <p:cNvPr id="72" name="Google Shape;72;p15"/>
          <p:cNvPicPr preferRelativeResize="0"/>
          <p:nvPr/>
        </p:nvPicPr>
        <p:blipFill rotWithShape="1">
          <a:blip r:embed="rId5">
            <a:alphaModFix/>
          </a:blip>
          <a:srcRect b="18622" l="0" r="0" t="16379"/>
          <a:stretch/>
        </p:blipFill>
        <p:spPr>
          <a:xfrm>
            <a:off x="830075" y="2571750"/>
            <a:ext cx="1468800" cy="807132"/>
          </a:xfrm>
          <a:prstGeom prst="rect">
            <a:avLst/>
          </a:prstGeom>
          <a:noFill/>
          <a:ln>
            <a:noFill/>
          </a:ln>
        </p:spPr>
      </p:pic>
      <p:pic>
        <p:nvPicPr>
          <p:cNvPr id="73" name="Google Shape;73;p15"/>
          <p:cNvPicPr preferRelativeResize="0"/>
          <p:nvPr/>
        </p:nvPicPr>
        <p:blipFill rotWithShape="1">
          <a:blip r:embed="rId3">
            <a:alphaModFix/>
          </a:blip>
          <a:srcRect b="0" l="19298" r="2380" t="67773"/>
          <a:stretch/>
        </p:blipFill>
        <p:spPr>
          <a:xfrm>
            <a:off x="3907688" y="3866125"/>
            <a:ext cx="5152501" cy="1146200"/>
          </a:xfrm>
          <a:prstGeom prst="rect">
            <a:avLst/>
          </a:prstGeom>
          <a:noFill/>
          <a:ln>
            <a:noFill/>
          </a:ln>
        </p:spPr>
      </p:pic>
      <p:pic>
        <p:nvPicPr>
          <p:cNvPr id="74" name="Google Shape;74;p15"/>
          <p:cNvPicPr preferRelativeResize="0"/>
          <p:nvPr/>
        </p:nvPicPr>
        <p:blipFill>
          <a:blip r:embed="rId6">
            <a:alphaModFix/>
          </a:blip>
          <a:stretch>
            <a:fillRect/>
          </a:stretch>
        </p:blipFill>
        <p:spPr>
          <a:xfrm>
            <a:off x="726178" y="3866124"/>
            <a:ext cx="1084275" cy="854975"/>
          </a:xfrm>
          <a:prstGeom prst="rect">
            <a:avLst/>
          </a:prstGeom>
          <a:noFill/>
          <a:ln>
            <a:noFill/>
          </a:ln>
        </p:spPr>
      </p:pic>
      <p:pic>
        <p:nvPicPr>
          <p:cNvPr id="75" name="Google Shape;75;p15"/>
          <p:cNvPicPr preferRelativeResize="0"/>
          <p:nvPr/>
        </p:nvPicPr>
        <p:blipFill rotWithShape="1">
          <a:blip r:embed="rId5">
            <a:alphaModFix/>
          </a:blip>
          <a:srcRect b="20856" l="0" r="82489" t="16381"/>
          <a:stretch/>
        </p:blipFill>
        <p:spPr>
          <a:xfrm>
            <a:off x="347975" y="2594625"/>
            <a:ext cx="211775" cy="784250"/>
          </a:xfrm>
          <a:prstGeom prst="rect">
            <a:avLst/>
          </a:prstGeom>
          <a:noFill/>
          <a:ln>
            <a:noFill/>
          </a:ln>
        </p:spPr>
      </p:pic>
      <p:pic>
        <p:nvPicPr>
          <p:cNvPr id="76" name="Google Shape;76;p15"/>
          <p:cNvPicPr preferRelativeResize="0"/>
          <p:nvPr/>
        </p:nvPicPr>
        <p:blipFill rotWithShape="1">
          <a:blip r:embed="rId5">
            <a:alphaModFix/>
          </a:blip>
          <a:srcRect b="20856" l="0" r="82489" t="16381"/>
          <a:stretch/>
        </p:blipFill>
        <p:spPr>
          <a:xfrm>
            <a:off x="618700" y="2594625"/>
            <a:ext cx="211775" cy="784250"/>
          </a:xfrm>
          <a:prstGeom prst="rect">
            <a:avLst/>
          </a:prstGeom>
          <a:noFill/>
          <a:ln>
            <a:noFill/>
          </a:ln>
        </p:spPr>
      </p:pic>
      <p:pic>
        <p:nvPicPr>
          <p:cNvPr id="77" name="Google Shape;77;p15"/>
          <p:cNvPicPr preferRelativeResize="0"/>
          <p:nvPr/>
        </p:nvPicPr>
        <p:blipFill rotWithShape="1">
          <a:blip r:embed="rId3">
            <a:alphaModFix/>
          </a:blip>
          <a:srcRect b="52595" l="19015" r="13626" t="15176"/>
          <a:stretch/>
        </p:blipFill>
        <p:spPr>
          <a:xfrm>
            <a:off x="4137300" y="2341775"/>
            <a:ext cx="4431126" cy="1146200"/>
          </a:xfrm>
          <a:prstGeom prst="rect">
            <a:avLst/>
          </a:prstGeom>
          <a:noFill/>
          <a:ln>
            <a:noFill/>
          </a:ln>
        </p:spPr>
      </p:pic>
      <p:sp>
        <p:nvSpPr>
          <p:cNvPr id="78" name="Google Shape;78;p15"/>
          <p:cNvSpPr txBox="1"/>
          <p:nvPr>
            <p:ph idx="1" type="body"/>
          </p:nvPr>
        </p:nvSpPr>
        <p:spPr>
          <a:xfrm>
            <a:off x="2483750" y="2618575"/>
            <a:ext cx="1348800" cy="461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275"/>
              <a:buNone/>
            </a:pPr>
            <a:r>
              <a:rPr b="1" lang="en-GB" sz="1400"/>
              <a:t>Amplification</a:t>
            </a:r>
            <a:endParaRPr b="1" sz="1400"/>
          </a:p>
        </p:txBody>
      </p:sp>
      <p:sp>
        <p:nvSpPr>
          <p:cNvPr id="79" name="Google Shape;79;p15"/>
          <p:cNvSpPr txBox="1"/>
          <p:nvPr>
            <p:ph idx="1" type="body"/>
          </p:nvPr>
        </p:nvSpPr>
        <p:spPr>
          <a:xfrm>
            <a:off x="2516100" y="4062750"/>
            <a:ext cx="1272900" cy="461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275"/>
              <a:buNone/>
            </a:pPr>
            <a:r>
              <a:rPr b="1" lang="en-GB" sz="1400"/>
              <a:t>Sequencing</a:t>
            </a:r>
            <a:endParaRPr b="1" sz="1400"/>
          </a:p>
        </p:txBody>
      </p:sp>
      <p:sp>
        <p:nvSpPr>
          <p:cNvPr id="80" name="Google Shape;80;p15"/>
          <p:cNvSpPr txBox="1"/>
          <p:nvPr>
            <p:ph idx="12" type="sldNum"/>
          </p:nvPr>
        </p:nvSpPr>
        <p:spPr>
          <a:xfrm>
            <a:off x="8472458" y="4815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620"/>
              <a:t>A sequencing error on de Bruijn graph</a:t>
            </a:r>
            <a:endParaRPr b="1" sz="2620"/>
          </a:p>
        </p:txBody>
      </p:sp>
      <p:pic>
        <p:nvPicPr>
          <p:cNvPr id="395" name="Google Shape;395;p42"/>
          <p:cNvPicPr preferRelativeResize="0"/>
          <p:nvPr/>
        </p:nvPicPr>
        <p:blipFill rotWithShape="1">
          <a:blip r:embed="rId3">
            <a:alphaModFix/>
          </a:blip>
          <a:srcRect b="13563" l="28687" r="26836" t="59688"/>
          <a:stretch/>
        </p:blipFill>
        <p:spPr>
          <a:xfrm>
            <a:off x="3632725" y="2025550"/>
            <a:ext cx="3406449" cy="1288425"/>
          </a:xfrm>
          <a:prstGeom prst="rect">
            <a:avLst/>
          </a:prstGeom>
          <a:noFill/>
          <a:ln>
            <a:noFill/>
          </a:ln>
        </p:spPr>
      </p:pic>
      <p:sp>
        <p:nvSpPr>
          <p:cNvPr id="396" name="Google Shape;39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97" name="Google Shape;397;p42"/>
          <p:cNvSpPr txBox="1"/>
          <p:nvPr>
            <p:ph idx="1" type="body"/>
          </p:nvPr>
        </p:nvSpPr>
        <p:spPr>
          <a:xfrm>
            <a:off x="756500" y="1392450"/>
            <a:ext cx="2233800" cy="18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ACTG</a:t>
            </a:r>
            <a:endParaRPr sz="2000"/>
          </a:p>
          <a:p>
            <a:pPr indent="0" lvl="0" marL="0" rtl="0" algn="l">
              <a:spcBef>
                <a:spcPts val="1200"/>
              </a:spcBef>
              <a:spcAft>
                <a:spcPts val="0"/>
              </a:spcAft>
              <a:buNone/>
            </a:pPr>
            <a:r>
              <a:rPr lang="en-GB" sz="2000"/>
              <a:t>   CTGC</a:t>
            </a:r>
            <a:endParaRPr sz="2000"/>
          </a:p>
          <a:p>
            <a:pPr indent="0" lvl="0" marL="0" rtl="0" algn="l">
              <a:spcBef>
                <a:spcPts val="1200"/>
              </a:spcBef>
              <a:spcAft>
                <a:spcPts val="0"/>
              </a:spcAft>
              <a:buNone/>
            </a:pPr>
            <a:r>
              <a:rPr lang="en-GB" sz="2000"/>
              <a:t>   CTG</a:t>
            </a:r>
            <a:r>
              <a:rPr b="1" lang="en-GB" sz="2000">
                <a:solidFill>
                  <a:srgbClr val="FF0000"/>
                </a:solidFill>
              </a:rPr>
              <a:t>A</a:t>
            </a:r>
            <a:endParaRPr b="1" sz="2000">
              <a:solidFill>
                <a:srgbClr val="FF0000"/>
              </a:solidFill>
            </a:endParaRPr>
          </a:p>
          <a:p>
            <a:pPr indent="0" lvl="0" marL="0" rtl="0" algn="l">
              <a:spcBef>
                <a:spcPts val="1200"/>
              </a:spcBef>
              <a:spcAft>
                <a:spcPts val="1200"/>
              </a:spcAft>
              <a:buNone/>
            </a:pPr>
            <a:r>
              <a:rPr lang="en-GB" sz="2000"/>
              <a:t>      TGCC</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SNPs in the graph</a:t>
            </a:r>
            <a:endParaRPr b="1" sz="2720"/>
          </a:p>
        </p:txBody>
      </p:sp>
      <p:sp>
        <p:nvSpPr>
          <p:cNvPr id="403" name="Google Shape;403;p43"/>
          <p:cNvSpPr txBox="1"/>
          <p:nvPr>
            <p:ph idx="1" type="body"/>
          </p:nvPr>
        </p:nvSpPr>
        <p:spPr>
          <a:xfrm>
            <a:off x="597450" y="1535975"/>
            <a:ext cx="2214900" cy="93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05"/>
              <a:buFont typeface="Arial"/>
              <a:buNone/>
            </a:pPr>
            <a:r>
              <a:rPr lang="en-GB" sz="2000"/>
              <a:t>AGC</a:t>
            </a:r>
            <a:r>
              <a:rPr b="1" lang="en-GB" sz="2000">
                <a:solidFill>
                  <a:srgbClr val="FF0000"/>
                </a:solidFill>
              </a:rPr>
              <a:t>C</a:t>
            </a:r>
            <a:r>
              <a:rPr lang="en-GB" sz="2000"/>
              <a:t>TGA</a:t>
            </a:r>
            <a:endParaRPr sz="2000"/>
          </a:p>
          <a:p>
            <a:pPr indent="0" lvl="0" marL="0" rtl="0" algn="l">
              <a:lnSpc>
                <a:spcPct val="95000"/>
              </a:lnSpc>
              <a:spcBef>
                <a:spcPts val="1200"/>
              </a:spcBef>
              <a:spcAft>
                <a:spcPts val="1200"/>
              </a:spcAft>
              <a:buSzPts val="605"/>
              <a:buNone/>
            </a:pPr>
            <a:r>
              <a:rPr lang="en-GB" sz="2000"/>
              <a:t>AGC</a:t>
            </a:r>
            <a:r>
              <a:rPr b="1" lang="en-GB" sz="2000">
                <a:solidFill>
                  <a:srgbClr val="FF0000"/>
                </a:solidFill>
              </a:rPr>
              <a:t>A</a:t>
            </a:r>
            <a:r>
              <a:rPr lang="en-GB" sz="2000"/>
              <a:t>TGA</a:t>
            </a:r>
            <a:endParaRPr sz="2000"/>
          </a:p>
        </p:txBody>
      </p:sp>
      <p:pic>
        <p:nvPicPr>
          <p:cNvPr id="404" name="Google Shape;404;p43"/>
          <p:cNvPicPr preferRelativeResize="0"/>
          <p:nvPr/>
        </p:nvPicPr>
        <p:blipFill rotWithShape="1">
          <a:blip r:embed="rId3">
            <a:alphaModFix/>
          </a:blip>
          <a:srcRect b="0" l="23457" r="18948" t="49364"/>
          <a:stretch/>
        </p:blipFill>
        <p:spPr>
          <a:xfrm>
            <a:off x="3519250" y="2030325"/>
            <a:ext cx="4263400" cy="2391275"/>
          </a:xfrm>
          <a:prstGeom prst="rect">
            <a:avLst/>
          </a:prstGeom>
          <a:noFill/>
          <a:ln>
            <a:noFill/>
          </a:ln>
        </p:spPr>
      </p:pic>
      <p:sp>
        <p:nvSpPr>
          <p:cNvPr id="405" name="Google Shape;40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 Short read assemblers</a:t>
            </a:r>
            <a:endParaRPr b="1" sz="2720"/>
          </a:p>
        </p:txBody>
      </p:sp>
      <p:pic>
        <p:nvPicPr>
          <p:cNvPr id="411" name="Google Shape;411;p44"/>
          <p:cNvPicPr preferRelativeResize="0"/>
          <p:nvPr/>
        </p:nvPicPr>
        <p:blipFill rotWithShape="1">
          <a:blip r:embed="rId3">
            <a:alphaModFix/>
          </a:blip>
          <a:srcRect b="73182" l="9320" r="8846" t="4508"/>
          <a:stretch/>
        </p:blipFill>
        <p:spPr>
          <a:xfrm>
            <a:off x="4489300" y="1243325"/>
            <a:ext cx="4278726" cy="877251"/>
          </a:xfrm>
          <a:prstGeom prst="rect">
            <a:avLst/>
          </a:prstGeom>
          <a:noFill/>
          <a:ln>
            <a:noFill/>
          </a:ln>
        </p:spPr>
      </p:pic>
      <p:sp>
        <p:nvSpPr>
          <p:cNvPr id="412" name="Google Shape;41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13" name="Google Shape;413;p44"/>
          <p:cNvSpPr txBox="1"/>
          <p:nvPr>
            <p:ph idx="1" type="body"/>
          </p:nvPr>
        </p:nvSpPr>
        <p:spPr>
          <a:xfrm>
            <a:off x="153800" y="1535975"/>
            <a:ext cx="4105800" cy="2430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Construct de Bruijn graph</a:t>
            </a:r>
            <a:endParaRPr sz="1600"/>
          </a:p>
          <a:p>
            <a:pPr indent="-330200" lvl="0" marL="457200" rtl="0" algn="l">
              <a:lnSpc>
                <a:spcPct val="150000"/>
              </a:lnSpc>
              <a:spcBef>
                <a:spcPts val="0"/>
              </a:spcBef>
              <a:spcAft>
                <a:spcPts val="0"/>
              </a:spcAft>
              <a:buSzPts val="1600"/>
              <a:buChar char="●"/>
            </a:pPr>
            <a:r>
              <a:rPr lang="en-GB" sz="1600"/>
              <a:t>Remove likely sequencing errors</a:t>
            </a:r>
            <a:endParaRPr sz="1600"/>
          </a:p>
          <a:p>
            <a:pPr indent="-330200" lvl="0" marL="457200" rtl="0" algn="l">
              <a:lnSpc>
                <a:spcPct val="150000"/>
              </a:lnSpc>
              <a:spcBef>
                <a:spcPts val="0"/>
              </a:spcBef>
              <a:spcAft>
                <a:spcPts val="0"/>
              </a:spcAft>
              <a:buSzPts val="1600"/>
              <a:buChar char="●"/>
            </a:pPr>
            <a:r>
              <a:rPr lang="en-GB" sz="1600"/>
              <a:t>Remove v</a:t>
            </a:r>
            <a:r>
              <a:rPr lang="en-GB" sz="1600"/>
              <a:t>ariations</a:t>
            </a:r>
            <a:endParaRPr sz="1600"/>
          </a:p>
          <a:p>
            <a:pPr indent="-330200" lvl="0" marL="457200" rtl="0" algn="l">
              <a:lnSpc>
                <a:spcPct val="150000"/>
              </a:lnSpc>
              <a:spcBef>
                <a:spcPts val="0"/>
              </a:spcBef>
              <a:spcAft>
                <a:spcPts val="0"/>
              </a:spcAft>
              <a:buSzPts val="1600"/>
              <a:buChar char="●"/>
            </a:pPr>
            <a:r>
              <a:rPr lang="en-GB" sz="1600"/>
              <a:t>Return simple paths (contigs)</a:t>
            </a:r>
            <a:endParaRPr sz="1600"/>
          </a:p>
          <a:p>
            <a:pPr indent="-330200" lvl="1" marL="914400" rtl="0" algn="l">
              <a:lnSpc>
                <a:spcPct val="150000"/>
              </a:lnSpc>
              <a:spcBef>
                <a:spcPts val="0"/>
              </a:spcBef>
              <a:spcAft>
                <a:spcPts val="0"/>
              </a:spcAft>
              <a:buSzPts val="1600"/>
              <a:buChar char="○"/>
            </a:pPr>
            <a:r>
              <a:rPr lang="en-GB" sz="1600"/>
              <a:t>Combining all kmers in the path</a:t>
            </a:r>
            <a:endParaRPr sz="1600"/>
          </a:p>
          <a:p>
            <a:pPr indent="-330200" lvl="0" marL="457200" rtl="0" algn="l">
              <a:lnSpc>
                <a:spcPct val="150000"/>
              </a:lnSpc>
              <a:spcBef>
                <a:spcPts val="0"/>
              </a:spcBef>
              <a:spcAft>
                <a:spcPts val="0"/>
              </a:spcAft>
              <a:buSzPts val="1600"/>
              <a:buChar char="●"/>
            </a:pPr>
            <a:r>
              <a:rPr lang="en-GB" sz="1600"/>
              <a:t>Extra steps: repeat-resolving, scaffolding</a:t>
            </a:r>
            <a:endParaRPr sz="1600"/>
          </a:p>
        </p:txBody>
      </p:sp>
      <p:pic>
        <p:nvPicPr>
          <p:cNvPr id="414" name="Google Shape;414;p44"/>
          <p:cNvPicPr preferRelativeResize="0"/>
          <p:nvPr/>
        </p:nvPicPr>
        <p:blipFill rotWithShape="1">
          <a:blip r:embed="rId3">
            <a:alphaModFix/>
          </a:blip>
          <a:srcRect b="46653" l="10003" r="11472" t="34989"/>
          <a:stretch/>
        </p:blipFill>
        <p:spPr>
          <a:xfrm>
            <a:off x="4575775" y="2511538"/>
            <a:ext cx="4105774" cy="721899"/>
          </a:xfrm>
          <a:prstGeom prst="rect">
            <a:avLst/>
          </a:prstGeom>
          <a:noFill/>
          <a:ln>
            <a:noFill/>
          </a:ln>
        </p:spPr>
      </p:pic>
      <p:pic>
        <p:nvPicPr>
          <p:cNvPr id="415" name="Google Shape;415;p44"/>
          <p:cNvPicPr preferRelativeResize="0"/>
          <p:nvPr/>
        </p:nvPicPr>
        <p:blipFill rotWithShape="1">
          <a:blip r:embed="rId3">
            <a:alphaModFix/>
          </a:blip>
          <a:srcRect b="12092" l="10003" r="11472" t="73344"/>
          <a:stretch/>
        </p:blipFill>
        <p:spPr>
          <a:xfrm>
            <a:off x="4575775" y="3624400"/>
            <a:ext cx="4105774" cy="572700"/>
          </a:xfrm>
          <a:prstGeom prst="rect">
            <a:avLst/>
          </a:prstGeom>
          <a:noFill/>
          <a:ln>
            <a:noFill/>
          </a:ln>
        </p:spPr>
      </p:pic>
      <p:sp>
        <p:nvSpPr>
          <p:cNvPr id="416" name="Google Shape;416;p44"/>
          <p:cNvSpPr txBox="1"/>
          <p:nvPr/>
        </p:nvSpPr>
        <p:spPr>
          <a:xfrm>
            <a:off x="4428975" y="4785700"/>
            <a:ext cx="4314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B7B7B7"/>
                </a:solidFill>
              </a:rPr>
              <a:t>How to apply de Bruijn graphs to genome assembly, Nature biotechnology 2011.</a:t>
            </a:r>
            <a:endParaRPr sz="900">
              <a:solidFill>
                <a:srgbClr val="B7B7B7"/>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Compacting the de Bruijn graph</a:t>
            </a:r>
            <a:endParaRPr b="1" sz="2720"/>
          </a:p>
        </p:txBody>
      </p:sp>
      <p:sp>
        <p:nvSpPr>
          <p:cNvPr id="422" name="Google Shape;42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23" name="Google Shape;423;p45"/>
          <p:cNvPicPr preferRelativeResize="0"/>
          <p:nvPr/>
        </p:nvPicPr>
        <p:blipFill rotWithShape="1">
          <a:blip r:embed="rId3">
            <a:alphaModFix/>
          </a:blip>
          <a:srcRect b="54477" l="7114" r="0" t="0"/>
          <a:stretch/>
        </p:blipFill>
        <p:spPr>
          <a:xfrm>
            <a:off x="3640350" y="1173200"/>
            <a:ext cx="4335869" cy="1760700"/>
          </a:xfrm>
          <a:prstGeom prst="rect">
            <a:avLst/>
          </a:prstGeom>
          <a:noFill/>
          <a:ln>
            <a:noFill/>
          </a:ln>
        </p:spPr>
      </p:pic>
      <p:pic>
        <p:nvPicPr>
          <p:cNvPr id="424" name="Google Shape;424;p45"/>
          <p:cNvPicPr preferRelativeResize="0"/>
          <p:nvPr/>
        </p:nvPicPr>
        <p:blipFill rotWithShape="1">
          <a:blip r:embed="rId3">
            <a:alphaModFix/>
          </a:blip>
          <a:srcRect b="0" l="7114" r="0" t="54477"/>
          <a:stretch/>
        </p:blipFill>
        <p:spPr>
          <a:xfrm>
            <a:off x="933550" y="3089375"/>
            <a:ext cx="4469524" cy="1814975"/>
          </a:xfrm>
          <a:prstGeom prst="rect">
            <a:avLst/>
          </a:prstGeom>
          <a:noFill/>
          <a:ln>
            <a:noFill/>
          </a:ln>
        </p:spPr>
      </p:pic>
      <p:sp>
        <p:nvSpPr>
          <p:cNvPr id="425" name="Google Shape;425;p45"/>
          <p:cNvSpPr txBox="1"/>
          <p:nvPr/>
        </p:nvSpPr>
        <p:spPr>
          <a:xfrm>
            <a:off x="6038050" y="4633300"/>
            <a:ext cx="308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B7B7B7"/>
                </a:solidFill>
              </a:rPr>
              <a:t>Bifrost: highly parallel construction and indexing of colored and compacted de Bruijn graphs, 2020.</a:t>
            </a:r>
            <a:endParaRPr sz="900">
              <a:solidFill>
                <a:srgbClr val="B7B7B7"/>
              </a:solidFill>
            </a:endParaRPr>
          </a:p>
        </p:txBody>
      </p:sp>
      <p:sp>
        <p:nvSpPr>
          <p:cNvPr id="426" name="Google Shape;426;p45"/>
          <p:cNvSpPr txBox="1"/>
          <p:nvPr/>
        </p:nvSpPr>
        <p:spPr>
          <a:xfrm>
            <a:off x="483325" y="1497375"/>
            <a:ext cx="156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 TB seq data</a:t>
            </a:r>
            <a:endParaRPr/>
          </a:p>
          <a:p>
            <a:pPr indent="0" lvl="0" marL="0" rtl="0" algn="l">
              <a:spcBef>
                <a:spcPts val="0"/>
              </a:spcBef>
              <a:spcAft>
                <a:spcPts val="0"/>
              </a:spcAft>
              <a:buNone/>
            </a:pPr>
            <a:r>
              <a:rPr lang="en-GB"/>
              <a:t>700 GB kmers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Compacting in </a:t>
            </a:r>
            <a:r>
              <a:rPr b="1" lang="en-GB" sz="2720"/>
              <a:t>parallel</a:t>
            </a:r>
            <a:r>
              <a:rPr b="1" lang="en-GB" sz="2720"/>
              <a:t> </a:t>
            </a:r>
            <a:endParaRPr b="1" sz="2720"/>
          </a:p>
        </p:txBody>
      </p:sp>
      <p:sp>
        <p:nvSpPr>
          <p:cNvPr id="432" name="Google Shape;432;p46"/>
          <p:cNvSpPr txBox="1"/>
          <p:nvPr>
            <p:ph idx="1" type="body"/>
          </p:nvPr>
        </p:nvSpPr>
        <p:spPr>
          <a:xfrm>
            <a:off x="311700" y="2010075"/>
            <a:ext cx="7834500" cy="2801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en-GB" sz="1829"/>
              <a:t>GTG</a:t>
            </a:r>
            <a:r>
              <a:rPr lang="en-GB" sz="1829">
                <a:solidFill>
                  <a:srgbClr val="0000FF"/>
                </a:solidFill>
              </a:rPr>
              <a:t>AT</a:t>
            </a:r>
            <a:r>
              <a:rPr lang="en-GB" sz="1829"/>
              <a:t>GA</a:t>
            </a:r>
            <a:endParaRPr sz="1829"/>
          </a:p>
          <a:p>
            <a:pPr indent="0" lvl="0" marL="0" rtl="0" algn="l">
              <a:lnSpc>
                <a:spcPct val="105000"/>
              </a:lnSpc>
              <a:spcBef>
                <a:spcPts val="1200"/>
              </a:spcBef>
              <a:spcAft>
                <a:spcPts val="0"/>
              </a:spcAft>
              <a:buSzPts val="935"/>
              <a:buNone/>
            </a:pPr>
            <a:r>
              <a:rPr lang="en-GB" sz="1829"/>
              <a:t>ATG</a:t>
            </a:r>
            <a:r>
              <a:rPr lang="en-GB" sz="1829">
                <a:solidFill>
                  <a:srgbClr val="6AA84F"/>
                </a:solidFill>
              </a:rPr>
              <a:t>AC</a:t>
            </a:r>
            <a:r>
              <a:rPr lang="en-GB" sz="1829"/>
              <a:t>C</a:t>
            </a:r>
            <a:endParaRPr sz="1829"/>
          </a:p>
          <a:p>
            <a:pPr indent="0" lvl="0" marL="0" rtl="0" algn="l">
              <a:lnSpc>
                <a:spcPct val="105000"/>
              </a:lnSpc>
              <a:spcBef>
                <a:spcPts val="1200"/>
              </a:spcBef>
              <a:spcAft>
                <a:spcPts val="0"/>
              </a:spcAft>
              <a:buSzPts val="935"/>
              <a:buNone/>
            </a:pPr>
            <a:r>
              <a:rPr lang="en-GB" sz="1829"/>
              <a:t>ATG</a:t>
            </a:r>
            <a:r>
              <a:rPr lang="en-GB" sz="1829">
                <a:solidFill>
                  <a:srgbClr val="9900FF"/>
                </a:solidFill>
              </a:rPr>
              <a:t>AA</a:t>
            </a:r>
            <a:r>
              <a:rPr lang="en-GB" sz="1829"/>
              <a:t>CT</a:t>
            </a:r>
            <a:endParaRPr sz="1829"/>
          </a:p>
          <a:p>
            <a:pPr indent="0" lvl="0" marL="0" rtl="0" algn="l">
              <a:lnSpc>
                <a:spcPct val="105000"/>
              </a:lnSpc>
              <a:spcBef>
                <a:spcPts val="1200"/>
              </a:spcBef>
              <a:spcAft>
                <a:spcPts val="0"/>
              </a:spcAft>
              <a:buSzPts val="935"/>
              <a:buNone/>
            </a:pPr>
            <a:r>
              <a:t/>
            </a:r>
            <a:endParaRPr sz="1829"/>
          </a:p>
          <a:p>
            <a:pPr indent="0" lvl="0" marL="0" rtl="0" algn="l">
              <a:lnSpc>
                <a:spcPct val="105000"/>
              </a:lnSpc>
              <a:spcBef>
                <a:spcPts val="1200"/>
              </a:spcBef>
              <a:spcAft>
                <a:spcPts val="0"/>
              </a:spcAft>
              <a:buClr>
                <a:schemeClr val="dk1"/>
              </a:buClr>
              <a:buSzPts val="935"/>
              <a:buFont typeface="Arial"/>
              <a:buNone/>
            </a:pPr>
            <a:r>
              <a:t/>
            </a:r>
            <a:endParaRPr sz="1230"/>
          </a:p>
          <a:p>
            <a:pPr indent="0" lvl="0" marL="0" rtl="0" algn="l">
              <a:lnSpc>
                <a:spcPct val="100000"/>
              </a:lnSpc>
              <a:spcBef>
                <a:spcPts val="1200"/>
              </a:spcBef>
              <a:spcAft>
                <a:spcPts val="0"/>
              </a:spcAft>
              <a:buSzPts val="935"/>
              <a:buNone/>
            </a:pPr>
            <a:r>
              <a:rPr lang="en-GB" sz="1829"/>
              <a:t>Grouping kmers based on their minimizer to work it parallel. </a:t>
            </a:r>
            <a:endParaRPr sz="1829"/>
          </a:p>
          <a:p>
            <a:pPr indent="0" lvl="0" marL="0" rtl="0" algn="l">
              <a:lnSpc>
                <a:spcPct val="100000"/>
              </a:lnSpc>
              <a:spcBef>
                <a:spcPts val="1200"/>
              </a:spcBef>
              <a:spcAft>
                <a:spcPts val="1200"/>
              </a:spcAft>
              <a:buSzPts val="935"/>
              <a:buNone/>
            </a:pPr>
            <a:r>
              <a:rPr lang="en-GB" sz="1829"/>
              <a:t>BCALM2 is </a:t>
            </a:r>
            <a:r>
              <a:rPr lang="en-GB"/>
              <a:t>a</a:t>
            </a:r>
            <a:r>
              <a:rPr lang="en-GB"/>
              <a:t> tool for compacting the de Bruijn graph.</a:t>
            </a:r>
            <a:endParaRPr sz="1829"/>
          </a:p>
        </p:txBody>
      </p:sp>
      <p:pic>
        <p:nvPicPr>
          <p:cNvPr id="433" name="Google Shape;433;p46"/>
          <p:cNvPicPr preferRelativeResize="0"/>
          <p:nvPr/>
        </p:nvPicPr>
        <p:blipFill rotWithShape="1">
          <a:blip r:embed="rId3">
            <a:alphaModFix/>
          </a:blip>
          <a:srcRect b="0" l="2718" r="7843" t="3984"/>
          <a:stretch/>
        </p:blipFill>
        <p:spPr>
          <a:xfrm>
            <a:off x="3089325" y="1227700"/>
            <a:ext cx="4485523" cy="2548251"/>
          </a:xfrm>
          <a:prstGeom prst="rect">
            <a:avLst/>
          </a:prstGeom>
          <a:noFill/>
          <a:ln>
            <a:noFill/>
          </a:ln>
        </p:spPr>
      </p:pic>
      <p:sp>
        <p:nvSpPr>
          <p:cNvPr id="434" name="Google Shape;43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0" name="Google Shape;44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41" name="Google Shape;441;p47"/>
          <p:cNvPicPr preferRelativeResize="0"/>
          <p:nvPr/>
        </p:nvPicPr>
        <p:blipFill>
          <a:blip r:embed="rId3">
            <a:alphaModFix/>
          </a:blip>
          <a:stretch>
            <a:fillRect/>
          </a:stretch>
        </p:blipFill>
        <p:spPr>
          <a:xfrm>
            <a:off x="4561212" y="2840575"/>
            <a:ext cx="3850320" cy="1052425"/>
          </a:xfrm>
          <a:prstGeom prst="rect">
            <a:avLst/>
          </a:prstGeom>
          <a:noFill/>
          <a:ln>
            <a:noFill/>
          </a:ln>
        </p:spPr>
      </p:pic>
      <p:pic>
        <p:nvPicPr>
          <p:cNvPr id="442" name="Google Shape;442;p47"/>
          <p:cNvPicPr preferRelativeResize="0"/>
          <p:nvPr/>
        </p:nvPicPr>
        <p:blipFill>
          <a:blip r:embed="rId4">
            <a:alphaModFix/>
          </a:blip>
          <a:stretch>
            <a:fillRect/>
          </a:stretch>
        </p:blipFill>
        <p:spPr>
          <a:xfrm>
            <a:off x="259925" y="1109940"/>
            <a:ext cx="3735148" cy="968448"/>
          </a:xfrm>
          <a:prstGeom prst="rect">
            <a:avLst/>
          </a:prstGeom>
          <a:noFill/>
          <a:ln>
            <a:noFill/>
          </a:ln>
        </p:spPr>
      </p:pic>
      <p:pic>
        <p:nvPicPr>
          <p:cNvPr id="443" name="Google Shape;443;p47"/>
          <p:cNvPicPr preferRelativeResize="0"/>
          <p:nvPr/>
        </p:nvPicPr>
        <p:blipFill rotWithShape="1">
          <a:blip r:embed="rId5">
            <a:alphaModFix/>
          </a:blip>
          <a:srcRect b="13194" l="0" r="0" t="0"/>
          <a:stretch/>
        </p:blipFill>
        <p:spPr>
          <a:xfrm>
            <a:off x="4591150" y="1017723"/>
            <a:ext cx="3790451" cy="1279350"/>
          </a:xfrm>
          <a:prstGeom prst="rect">
            <a:avLst/>
          </a:prstGeom>
          <a:noFill/>
          <a:ln>
            <a:noFill/>
          </a:ln>
        </p:spPr>
      </p:pic>
      <p:pic>
        <p:nvPicPr>
          <p:cNvPr id="444" name="Google Shape;444;p47"/>
          <p:cNvPicPr preferRelativeResize="0"/>
          <p:nvPr/>
        </p:nvPicPr>
        <p:blipFill>
          <a:blip r:embed="rId6">
            <a:alphaModFix/>
          </a:blip>
          <a:stretch>
            <a:fillRect/>
          </a:stretch>
        </p:blipFill>
        <p:spPr>
          <a:xfrm>
            <a:off x="259913" y="2840572"/>
            <a:ext cx="3522623" cy="1104578"/>
          </a:xfrm>
          <a:prstGeom prst="rect">
            <a:avLst/>
          </a:prstGeom>
          <a:noFill/>
          <a:ln>
            <a:noFill/>
          </a:ln>
        </p:spPr>
      </p:pic>
      <p:sp>
        <p:nvSpPr>
          <p:cNvPr id="445" name="Google Shape;445;p47"/>
          <p:cNvSpPr txBox="1"/>
          <p:nvPr/>
        </p:nvSpPr>
        <p:spPr>
          <a:xfrm>
            <a:off x="8472450" y="3022375"/>
            <a:ext cx="668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A86E8"/>
                </a:solidFill>
              </a:rPr>
              <a:t>Too much math</a:t>
            </a:r>
            <a:endParaRPr sz="900">
              <a:solidFill>
                <a:srgbClr val="4A86E8"/>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51" name="Google Shape;451;p48"/>
          <p:cNvPicPr preferRelativeResize="0"/>
          <p:nvPr/>
        </p:nvPicPr>
        <p:blipFill>
          <a:blip r:embed="rId3">
            <a:alphaModFix/>
          </a:blip>
          <a:stretch>
            <a:fillRect/>
          </a:stretch>
        </p:blipFill>
        <p:spPr>
          <a:xfrm>
            <a:off x="190752" y="1322461"/>
            <a:ext cx="3821474" cy="1175300"/>
          </a:xfrm>
          <a:prstGeom prst="rect">
            <a:avLst/>
          </a:prstGeom>
          <a:noFill/>
          <a:ln>
            <a:noFill/>
          </a:ln>
        </p:spPr>
      </p:pic>
      <p:pic>
        <p:nvPicPr>
          <p:cNvPr id="452" name="Google Shape;452;p48"/>
          <p:cNvPicPr preferRelativeResize="0"/>
          <p:nvPr/>
        </p:nvPicPr>
        <p:blipFill rotWithShape="1">
          <a:blip r:embed="rId4">
            <a:alphaModFix/>
          </a:blip>
          <a:srcRect b="18046" l="0" r="0" t="0"/>
          <a:stretch/>
        </p:blipFill>
        <p:spPr>
          <a:xfrm>
            <a:off x="4816750" y="2808127"/>
            <a:ext cx="3655700" cy="719300"/>
          </a:xfrm>
          <a:prstGeom prst="rect">
            <a:avLst/>
          </a:prstGeom>
          <a:noFill/>
          <a:ln>
            <a:noFill/>
          </a:ln>
        </p:spPr>
      </p:pic>
      <p:pic>
        <p:nvPicPr>
          <p:cNvPr id="453" name="Google Shape;453;p48"/>
          <p:cNvPicPr preferRelativeResize="0"/>
          <p:nvPr/>
        </p:nvPicPr>
        <p:blipFill>
          <a:blip r:embed="rId5">
            <a:alphaModFix/>
          </a:blip>
          <a:stretch>
            <a:fillRect/>
          </a:stretch>
        </p:blipFill>
        <p:spPr>
          <a:xfrm>
            <a:off x="4841461" y="1546212"/>
            <a:ext cx="3350794" cy="1020950"/>
          </a:xfrm>
          <a:prstGeom prst="rect">
            <a:avLst/>
          </a:prstGeom>
          <a:noFill/>
          <a:ln>
            <a:noFill/>
          </a:ln>
        </p:spPr>
      </p:pic>
      <p:pic>
        <p:nvPicPr>
          <p:cNvPr id="454" name="Google Shape;454;p48"/>
          <p:cNvPicPr preferRelativeResize="0"/>
          <p:nvPr/>
        </p:nvPicPr>
        <p:blipFill>
          <a:blip r:embed="rId6">
            <a:alphaModFix/>
          </a:blip>
          <a:stretch>
            <a:fillRect/>
          </a:stretch>
        </p:blipFill>
        <p:spPr>
          <a:xfrm>
            <a:off x="466850" y="83950"/>
            <a:ext cx="3006914" cy="1020950"/>
          </a:xfrm>
          <a:prstGeom prst="rect">
            <a:avLst/>
          </a:prstGeom>
          <a:noFill/>
          <a:ln>
            <a:noFill/>
          </a:ln>
        </p:spPr>
      </p:pic>
      <p:pic>
        <p:nvPicPr>
          <p:cNvPr id="455" name="Google Shape;455;p48"/>
          <p:cNvPicPr preferRelativeResize="0"/>
          <p:nvPr/>
        </p:nvPicPr>
        <p:blipFill rotWithShape="1">
          <a:blip r:embed="rId7">
            <a:alphaModFix/>
          </a:blip>
          <a:srcRect b="0" l="0" r="0" t="11684"/>
          <a:stretch/>
        </p:blipFill>
        <p:spPr>
          <a:xfrm>
            <a:off x="273638" y="2623563"/>
            <a:ext cx="3655700" cy="1062282"/>
          </a:xfrm>
          <a:prstGeom prst="rect">
            <a:avLst/>
          </a:prstGeom>
          <a:noFill/>
          <a:ln>
            <a:noFill/>
          </a:ln>
        </p:spPr>
      </p:pic>
      <p:pic>
        <p:nvPicPr>
          <p:cNvPr id="456" name="Google Shape;456;p48"/>
          <p:cNvPicPr preferRelativeResize="0"/>
          <p:nvPr/>
        </p:nvPicPr>
        <p:blipFill>
          <a:blip r:embed="rId8">
            <a:alphaModFix/>
          </a:blip>
          <a:stretch>
            <a:fillRect/>
          </a:stretch>
        </p:blipFill>
        <p:spPr>
          <a:xfrm>
            <a:off x="2493025" y="3847075"/>
            <a:ext cx="4501853" cy="1209750"/>
          </a:xfrm>
          <a:prstGeom prst="rect">
            <a:avLst/>
          </a:prstGeom>
          <a:noFill/>
          <a:ln>
            <a:noFill/>
          </a:ln>
        </p:spPr>
      </p:pic>
      <p:pic>
        <p:nvPicPr>
          <p:cNvPr id="457" name="Google Shape;457;p48"/>
          <p:cNvPicPr preferRelativeResize="0"/>
          <p:nvPr/>
        </p:nvPicPr>
        <p:blipFill>
          <a:blip r:embed="rId9">
            <a:alphaModFix/>
          </a:blip>
          <a:stretch>
            <a:fillRect/>
          </a:stretch>
        </p:blipFill>
        <p:spPr>
          <a:xfrm>
            <a:off x="4816750" y="309275"/>
            <a:ext cx="3858670" cy="1062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4800">
                <a:solidFill>
                  <a:srgbClr val="351C75"/>
                </a:solidFill>
              </a:rPr>
              <a:t>Applications</a:t>
            </a:r>
            <a:endParaRPr sz="4800">
              <a:solidFill>
                <a:srgbClr val="351C75"/>
              </a:solidFill>
            </a:endParaRPr>
          </a:p>
          <a:p>
            <a:pPr indent="0" lvl="0" marL="0" rtl="0" algn="ctr">
              <a:spcBef>
                <a:spcPts val="0"/>
              </a:spcBef>
              <a:spcAft>
                <a:spcPts val="0"/>
              </a:spcAft>
              <a:buSzPts val="990"/>
              <a:buNone/>
            </a:pPr>
            <a:r>
              <a:t/>
            </a:r>
            <a:endParaRPr sz="2500">
              <a:solidFill>
                <a:srgbClr val="351C75"/>
              </a:solidFill>
            </a:endParaRPr>
          </a:p>
          <a:p>
            <a:pPr indent="0" lvl="0" marL="0" rtl="0" algn="ctr">
              <a:spcBef>
                <a:spcPts val="0"/>
              </a:spcBef>
              <a:spcAft>
                <a:spcPts val="0"/>
              </a:spcAft>
              <a:buSzPts val="990"/>
              <a:buNone/>
            </a:pPr>
            <a:r>
              <a:rPr b="1" lang="en-GB" sz="2500">
                <a:solidFill>
                  <a:srgbClr val="351C75"/>
                </a:solidFill>
              </a:rPr>
              <a:t>3</a:t>
            </a:r>
            <a:r>
              <a:rPr b="1" lang="en-GB" sz="2500">
                <a:solidFill>
                  <a:srgbClr val="351C75"/>
                </a:solidFill>
              </a:rPr>
              <a:t>- </a:t>
            </a:r>
            <a:r>
              <a:rPr b="1" lang="en-GB" sz="2500">
                <a:solidFill>
                  <a:srgbClr val="351C75"/>
                </a:solidFill>
              </a:rPr>
              <a:t>Kmer counting</a:t>
            </a:r>
            <a:endParaRPr b="1" sz="2500">
              <a:solidFill>
                <a:srgbClr val="351C7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K-mer counting</a:t>
            </a:r>
            <a:endParaRPr b="1" sz="2720"/>
          </a:p>
        </p:txBody>
      </p:sp>
      <p:sp>
        <p:nvSpPr>
          <p:cNvPr id="468" name="Google Shape;468;p50"/>
          <p:cNvSpPr txBox="1"/>
          <p:nvPr>
            <p:ph idx="1" type="body"/>
          </p:nvPr>
        </p:nvSpPr>
        <p:spPr>
          <a:xfrm>
            <a:off x="311700" y="1152475"/>
            <a:ext cx="7500000" cy="96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Given a string, counting the number of occurrences of every kmer.</a:t>
            </a:r>
            <a:endParaRPr/>
          </a:p>
          <a:p>
            <a:pPr indent="-342900" lvl="0" marL="457200" rtl="0" algn="l">
              <a:spcBef>
                <a:spcPts val="0"/>
              </a:spcBef>
              <a:spcAft>
                <a:spcPts val="0"/>
              </a:spcAft>
              <a:buSzPts val="1800"/>
              <a:buChar char="●"/>
            </a:pPr>
            <a:r>
              <a:rPr lang="en-GB"/>
              <a:t>Many applications</a:t>
            </a:r>
            <a:endParaRPr/>
          </a:p>
        </p:txBody>
      </p:sp>
      <p:sp>
        <p:nvSpPr>
          <p:cNvPr id="469" name="Google Shape;46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70" name="Google Shape;470;p50"/>
          <p:cNvSpPr txBox="1"/>
          <p:nvPr/>
        </p:nvSpPr>
        <p:spPr>
          <a:xfrm>
            <a:off x="474775" y="2300425"/>
            <a:ext cx="8105400" cy="2362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GB" sz="1800">
                <a:solidFill>
                  <a:schemeClr val="dk2"/>
                </a:solidFill>
              </a:rPr>
              <a:t>A naive approach:</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GB" sz="1800">
                <a:solidFill>
                  <a:schemeClr val="dk2"/>
                </a:solidFill>
              </a:rPr>
              <a:t>count_dict={}; count_dict[‘ATA’]=1; count_dict[‘ATC’]=2.</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GB" sz="1800">
                <a:solidFill>
                  <a:schemeClr val="dk2"/>
                </a:solidFill>
              </a:rPr>
              <a:t>k-mers as keys and their counts as values.</a:t>
            </a:r>
            <a:endParaRPr sz="1800">
              <a:solidFill>
                <a:schemeClr val="dk2"/>
              </a:solidFill>
            </a:endParaRPr>
          </a:p>
          <a:p>
            <a:pPr indent="0" lvl="0" marL="914400" rtl="0" algn="l">
              <a:lnSpc>
                <a:spcPct val="115000"/>
              </a:lnSpc>
              <a:spcBef>
                <a:spcPts val="1200"/>
              </a:spcBef>
              <a:spcAft>
                <a:spcPts val="0"/>
              </a:spcAft>
              <a:buNone/>
            </a:pPr>
            <a:r>
              <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GB" sz="1800">
                <a:solidFill>
                  <a:schemeClr val="dk2"/>
                </a:solidFill>
              </a:rPr>
              <a:t>Efficient in terms of speed, space and memory</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GB" sz="1800">
                <a:solidFill>
                  <a:schemeClr val="dk2"/>
                </a:solidFill>
              </a:rPr>
              <a:t>Parallelization: locking memory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1"/>
          <p:cNvSpPr txBox="1"/>
          <p:nvPr>
            <p:ph idx="1" type="body"/>
          </p:nvPr>
        </p:nvSpPr>
        <p:spPr>
          <a:xfrm>
            <a:off x="204975" y="1250725"/>
            <a:ext cx="5634600" cy="158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k-mers are stored as keys and their counts are stored as values.</a:t>
            </a:r>
            <a:endParaRPr sz="1100"/>
          </a:p>
          <a:p>
            <a:pPr indent="-342900" lvl="0" marL="457200" rtl="0" algn="l">
              <a:spcBef>
                <a:spcPts val="0"/>
              </a:spcBef>
              <a:spcAft>
                <a:spcPts val="0"/>
              </a:spcAft>
              <a:buSzPts val="1800"/>
              <a:buChar char="●"/>
            </a:pPr>
            <a:r>
              <a:rPr lang="en-GB"/>
              <a:t>Lock-free hash table allowing parallel insertion of k-mers and frequency updates.</a:t>
            </a:r>
            <a:endParaRPr/>
          </a:p>
        </p:txBody>
      </p:sp>
      <p:sp>
        <p:nvSpPr>
          <p:cNvPr id="476" name="Google Shape;476;p51"/>
          <p:cNvSpPr txBox="1"/>
          <p:nvPr>
            <p:ph type="title"/>
          </p:nvPr>
        </p:nvSpPr>
        <p:spPr>
          <a:xfrm>
            <a:off x="182350" y="324725"/>
            <a:ext cx="501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JellyFish: based on Hash table</a:t>
            </a:r>
            <a:endParaRPr b="1"/>
          </a:p>
        </p:txBody>
      </p:sp>
      <p:sp>
        <p:nvSpPr>
          <p:cNvPr id="477" name="Google Shape;477;p51"/>
          <p:cNvSpPr txBox="1"/>
          <p:nvPr>
            <p:ph idx="12" type="sldNum"/>
          </p:nvPr>
        </p:nvSpPr>
        <p:spPr>
          <a:xfrm>
            <a:off x="8500933"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478" name="Google Shape;478;p51"/>
          <p:cNvGraphicFramePr/>
          <p:nvPr/>
        </p:nvGraphicFramePr>
        <p:xfrm>
          <a:off x="6670263" y="2070570"/>
          <a:ext cx="3000000" cy="3000000"/>
        </p:xfrm>
        <a:graphic>
          <a:graphicData uri="http://schemas.openxmlformats.org/drawingml/2006/table">
            <a:tbl>
              <a:tblPr>
                <a:noFill/>
                <a:tableStyleId>{1072896C-CE21-45F4-BC41-03D9E16E4BFC}</a:tableStyleId>
              </a:tblPr>
              <a:tblGrid>
                <a:gridCol w="756400"/>
                <a:gridCol w="658025"/>
              </a:tblGrid>
              <a:tr h="416200">
                <a:tc>
                  <a:txBody>
                    <a:bodyPr/>
                    <a:lstStyle/>
                    <a:p>
                      <a:pPr indent="0" lvl="0" marL="0" rtl="0" algn="l">
                        <a:spcBef>
                          <a:spcPts val="0"/>
                        </a:spcBef>
                        <a:spcAft>
                          <a:spcPts val="0"/>
                        </a:spcAft>
                        <a:buNone/>
                      </a:pPr>
                      <a:r>
                        <a:rPr lang="en-GB"/>
                        <a:t>CAG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62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3225">
                <a:tc>
                  <a:txBody>
                    <a:bodyPr/>
                    <a:lstStyle/>
                    <a:p>
                      <a:pPr indent="0" lvl="0" marL="0" rtl="0" algn="l">
                        <a:spcBef>
                          <a:spcPts val="0"/>
                        </a:spcBef>
                        <a:spcAft>
                          <a:spcPts val="0"/>
                        </a:spcAft>
                        <a:buNone/>
                      </a:pPr>
                      <a:r>
                        <a:rPr lang="en-GB"/>
                        <a:t>GGA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33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3225">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pic>
        <p:nvPicPr>
          <p:cNvPr id="479" name="Google Shape;479;p51"/>
          <p:cNvPicPr preferRelativeResize="0"/>
          <p:nvPr/>
        </p:nvPicPr>
        <p:blipFill>
          <a:blip r:embed="rId3">
            <a:alphaModFix/>
          </a:blip>
          <a:stretch>
            <a:fillRect/>
          </a:stretch>
        </p:blipFill>
        <p:spPr>
          <a:xfrm>
            <a:off x="6702414" y="3468624"/>
            <a:ext cx="1653576" cy="1241675"/>
          </a:xfrm>
          <a:prstGeom prst="rect">
            <a:avLst/>
          </a:prstGeom>
          <a:noFill/>
          <a:ln>
            <a:noFill/>
          </a:ln>
        </p:spPr>
      </p:pic>
      <p:sp>
        <p:nvSpPr>
          <p:cNvPr id="480" name="Google Shape;480;p51"/>
          <p:cNvSpPr txBox="1"/>
          <p:nvPr>
            <p:ph type="title"/>
          </p:nvPr>
        </p:nvSpPr>
        <p:spPr>
          <a:xfrm>
            <a:off x="182350" y="3380388"/>
            <a:ext cx="40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Gerbil: with minimizer</a:t>
            </a:r>
            <a:endParaRPr b="1"/>
          </a:p>
        </p:txBody>
      </p:sp>
      <p:sp>
        <p:nvSpPr>
          <p:cNvPr id="481" name="Google Shape;481;p51"/>
          <p:cNvSpPr txBox="1"/>
          <p:nvPr/>
        </p:nvSpPr>
        <p:spPr>
          <a:xfrm>
            <a:off x="4297050" y="4789500"/>
            <a:ext cx="481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9E9E9E"/>
                </a:solidFill>
              </a:rPr>
              <a:t>Gerbil: a fast and memory-efficient k-mer counter with GPU-support,  2017</a:t>
            </a:r>
            <a:endParaRPr sz="1000">
              <a:solidFill>
                <a:srgbClr val="9E9E9E"/>
              </a:solidFill>
            </a:endParaRPr>
          </a:p>
        </p:txBody>
      </p:sp>
      <p:pic>
        <p:nvPicPr>
          <p:cNvPr id="482" name="Google Shape;482;p51"/>
          <p:cNvPicPr preferRelativeResize="0"/>
          <p:nvPr/>
        </p:nvPicPr>
        <p:blipFill>
          <a:blip r:embed="rId4">
            <a:alphaModFix/>
          </a:blip>
          <a:stretch>
            <a:fillRect/>
          </a:stretch>
        </p:blipFill>
        <p:spPr>
          <a:xfrm>
            <a:off x="6166450" y="0"/>
            <a:ext cx="2977555" cy="1674875"/>
          </a:xfrm>
          <a:prstGeom prst="rect">
            <a:avLst/>
          </a:prstGeom>
          <a:noFill/>
          <a:ln>
            <a:noFill/>
          </a:ln>
        </p:spPr>
      </p:pic>
      <p:sp>
        <p:nvSpPr>
          <p:cNvPr id="483" name="Google Shape;483;p51"/>
          <p:cNvSpPr/>
          <p:nvPr/>
        </p:nvSpPr>
        <p:spPr>
          <a:xfrm>
            <a:off x="1103350" y="4062250"/>
            <a:ext cx="3175200" cy="1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p:nvPr/>
        </p:nvSpPr>
        <p:spPr>
          <a:xfrm>
            <a:off x="1044775" y="4440650"/>
            <a:ext cx="1122600" cy="1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2243725" y="4440650"/>
            <a:ext cx="929700" cy="1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3249775" y="4440650"/>
            <a:ext cx="1122600" cy="1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idx="1" type="body"/>
          </p:nvPr>
        </p:nvSpPr>
        <p:spPr>
          <a:xfrm>
            <a:off x="3508225" y="1573313"/>
            <a:ext cx="2229300" cy="50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GB" sz="1825"/>
              <a:t>1) </a:t>
            </a:r>
            <a:r>
              <a:rPr lang="en-GB" sz="1825"/>
              <a:t>De novo genome assembly</a:t>
            </a:r>
            <a:endParaRPr sz="1825"/>
          </a:p>
        </p:txBody>
      </p:sp>
      <p:pic>
        <p:nvPicPr>
          <p:cNvPr id="86" name="Google Shape;86;p16"/>
          <p:cNvPicPr preferRelativeResize="0"/>
          <p:nvPr/>
        </p:nvPicPr>
        <p:blipFill>
          <a:blip r:embed="rId3">
            <a:alphaModFix/>
          </a:blip>
          <a:stretch>
            <a:fillRect/>
          </a:stretch>
        </p:blipFill>
        <p:spPr>
          <a:xfrm>
            <a:off x="232850" y="1511675"/>
            <a:ext cx="2704974" cy="842625"/>
          </a:xfrm>
          <a:prstGeom prst="rect">
            <a:avLst/>
          </a:prstGeom>
          <a:noFill/>
          <a:ln>
            <a:noFill/>
          </a:ln>
        </p:spPr>
      </p:pic>
      <p:pic>
        <p:nvPicPr>
          <p:cNvPr id="87" name="Google Shape;87;p16"/>
          <p:cNvPicPr preferRelativeResize="0"/>
          <p:nvPr/>
        </p:nvPicPr>
        <p:blipFill rotWithShape="1">
          <a:blip r:embed="rId4">
            <a:alphaModFix/>
          </a:blip>
          <a:srcRect b="41061" l="36091" r="13303" t="42985"/>
          <a:stretch/>
        </p:blipFill>
        <p:spPr>
          <a:xfrm>
            <a:off x="6136875" y="635446"/>
            <a:ext cx="2836349" cy="670575"/>
          </a:xfrm>
          <a:prstGeom prst="rect">
            <a:avLst/>
          </a:prstGeom>
          <a:noFill/>
          <a:ln>
            <a:noFill/>
          </a:ln>
        </p:spPr>
      </p:pic>
      <p:pic>
        <p:nvPicPr>
          <p:cNvPr id="88" name="Google Shape;88;p16"/>
          <p:cNvPicPr preferRelativeResize="0"/>
          <p:nvPr/>
        </p:nvPicPr>
        <p:blipFill rotWithShape="1">
          <a:blip r:embed="rId5">
            <a:alphaModFix/>
          </a:blip>
          <a:srcRect b="10289" l="0" r="48896" t="0"/>
          <a:stretch/>
        </p:blipFill>
        <p:spPr>
          <a:xfrm>
            <a:off x="509675" y="3623925"/>
            <a:ext cx="2661100" cy="1179325"/>
          </a:xfrm>
          <a:prstGeom prst="rect">
            <a:avLst/>
          </a:prstGeom>
          <a:noFill/>
          <a:ln>
            <a:noFill/>
          </a:ln>
        </p:spPr>
      </p:pic>
      <p:pic>
        <p:nvPicPr>
          <p:cNvPr id="89" name="Google Shape;89;p16"/>
          <p:cNvPicPr preferRelativeResize="0"/>
          <p:nvPr/>
        </p:nvPicPr>
        <p:blipFill rotWithShape="1">
          <a:blip r:embed="rId6">
            <a:alphaModFix/>
          </a:blip>
          <a:srcRect b="63930" l="22851" r="0" t="0"/>
          <a:stretch/>
        </p:blipFill>
        <p:spPr>
          <a:xfrm>
            <a:off x="5582375" y="3951100"/>
            <a:ext cx="3349624" cy="1181930"/>
          </a:xfrm>
          <a:prstGeom prst="rect">
            <a:avLst/>
          </a:prstGeom>
          <a:noFill/>
          <a:ln>
            <a:noFill/>
          </a:ln>
        </p:spPr>
      </p:pic>
      <p:sp>
        <p:nvSpPr>
          <p:cNvPr id="90" name="Google Shape;90;p16"/>
          <p:cNvSpPr txBox="1"/>
          <p:nvPr>
            <p:ph idx="1" type="body"/>
          </p:nvPr>
        </p:nvSpPr>
        <p:spPr>
          <a:xfrm>
            <a:off x="6701100" y="1448625"/>
            <a:ext cx="2388000" cy="135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935"/>
              <a:buNone/>
            </a:pPr>
            <a:r>
              <a:rPr lang="en-GB" sz="1829"/>
              <a:t>4) </a:t>
            </a:r>
            <a:r>
              <a:rPr lang="en-GB" sz="1829"/>
              <a:t>Read alignment</a:t>
            </a:r>
            <a:endParaRPr sz="1829"/>
          </a:p>
          <a:p>
            <a:pPr indent="0" lvl="0" marL="0" rtl="0" algn="l">
              <a:spcBef>
                <a:spcPts val="1200"/>
              </a:spcBef>
              <a:spcAft>
                <a:spcPts val="1200"/>
              </a:spcAft>
              <a:buSzPts val="935"/>
              <a:buNone/>
            </a:pPr>
            <a:r>
              <a:rPr lang="en-GB" sz="1829"/>
              <a:t>5) Variant calling &amp; genotyping</a:t>
            </a:r>
            <a:endParaRPr sz="1829"/>
          </a:p>
        </p:txBody>
      </p:sp>
      <p:sp>
        <p:nvSpPr>
          <p:cNvPr id="91" name="Google Shape;91;p16"/>
          <p:cNvSpPr txBox="1"/>
          <p:nvPr>
            <p:ph idx="1" type="body"/>
          </p:nvPr>
        </p:nvSpPr>
        <p:spPr>
          <a:xfrm>
            <a:off x="3519450" y="2637250"/>
            <a:ext cx="2229300" cy="56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2) Gene annotation</a:t>
            </a:r>
            <a:endParaRPr/>
          </a:p>
        </p:txBody>
      </p:sp>
      <p:sp>
        <p:nvSpPr>
          <p:cNvPr id="92" name="Google Shape;92;p16"/>
          <p:cNvSpPr txBox="1"/>
          <p:nvPr>
            <p:ph idx="1" type="body"/>
          </p:nvPr>
        </p:nvSpPr>
        <p:spPr>
          <a:xfrm>
            <a:off x="6685425" y="3047600"/>
            <a:ext cx="2164800" cy="50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GB"/>
              <a:t>6) Metagenomics</a:t>
            </a:r>
            <a:endParaRPr/>
          </a:p>
        </p:txBody>
      </p:sp>
      <p:sp>
        <p:nvSpPr>
          <p:cNvPr id="93" name="Google Shape;93;p16"/>
          <p:cNvSpPr txBox="1"/>
          <p:nvPr>
            <p:ph idx="1" type="body"/>
          </p:nvPr>
        </p:nvSpPr>
        <p:spPr>
          <a:xfrm>
            <a:off x="3516425" y="3403975"/>
            <a:ext cx="2661000" cy="56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3) Orthology inference</a:t>
            </a:r>
            <a:endParaRPr/>
          </a:p>
        </p:txBody>
      </p:sp>
      <p:sp>
        <p:nvSpPr>
          <p:cNvPr id="94" name="Google Shape;94;p16"/>
          <p:cNvSpPr txBox="1"/>
          <p:nvPr>
            <p:ph type="title"/>
          </p:nvPr>
        </p:nvSpPr>
        <p:spPr>
          <a:xfrm>
            <a:off x="311700" y="445025"/>
            <a:ext cx="383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Genomics pipelines</a:t>
            </a:r>
            <a:endParaRPr b="1" sz="2720"/>
          </a:p>
        </p:txBody>
      </p:sp>
      <p:sp>
        <p:nvSpPr>
          <p:cNvPr id="95" name="Google Shape;95;p16"/>
          <p:cNvSpPr txBox="1"/>
          <p:nvPr>
            <p:ph idx="12" type="sldNum"/>
          </p:nvPr>
        </p:nvSpPr>
        <p:spPr>
          <a:xfrm>
            <a:off x="86248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6" name="Google Shape;96;p16"/>
          <p:cNvPicPr preferRelativeResize="0"/>
          <p:nvPr/>
        </p:nvPicPr>
        <p:blipFill rotWithShape="1">
          <a:blip r:embed="rId7">
            <a:alphaModFix/>
          </a:blip>
          <a:srcRect b="78064" l="15828" r="2751" t="6662"/>
          <a:stretch/>
        </p:blipFill>
        <p:spPr>
          <a:xfrm>
            <a:off x="63225" y="2742750"/>
            <a:ext cx="3338124" cy="355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a:t>
            </a:r>
            <a:endParaRPr/>
          </a:p>
        </p:txBody>
      </p:sp>
      <p:sp>
        <p:nvSpPr>
          <p:cNvPr id="492" name="Google Shape;492;p52"/>
          <p:cNvSpPr txBox="1"/>
          <p:nvPr>
            <p:ph idx="1" type="body"/>
          </p:nvPr>
        </p:nvSpPr>
        <p:spPr>
          <a:xfrm>
            <a:off x="311700" y="1152475"/>
            <a:ext cx="2988900" cy="2932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Data</a:t>
            </a:r>
            <a:endParaRPr/>
          </a:p>
          <a:p>
            <a:pPr indent="-317182" lvl="0" marL="457200" rtl="0" algn="l">
              <a:spcBef>
                <a:spcPts val="1200"/>
              </a:spcBef>
              <a:spcAft>
                <a:spcPts val="0"/>
              </a:spcAft>
              <a:buSzPct val="100000"/>
              <a:buChar char="●"/>
            </a:pPr>
            <a:r>
              <a:rPr lang="en-GB"/>
              <a:t>Illumina reads</a:t>
            </a:r>
            <a:endParaRPr/>
          </a:p>
          <a:p>
            <a:pPr indent="-317182" lvl="0" marL="457200" rtl="0" algn="l">
              <a:spcBef>
                <a:spcPts val="0"/>
              </a:spcBef>
              <a:spcAft>
                <a:spcPts val="0"/>
              </a:spcAft>
              <a:buSzPct val="100000"/>
              <a:buChar char="●"/>
            </a:pPr>
            <a:r>
              <a:rPr lang="en-GB"/>
              <a:t>H. sapiens</a:t>
            </a:r>
            <a:endParaRPr/>
          </a:p>
          <a:p>
            <a:pPr indent="-317182" lvl="0" marL="457200" rtl="0" algn="l">
              <a:spcBef>
                <a:spcPts val="0"/>
              </a:spcBef>
              <a:spcAft>
                <a:spcPts val="0"/>
              </a:spcAft>
              <a:buSzPct val="100000"/>
              <a:buChar char="●"/>
            </a:pPr>
            <a:r>
              <a:rPr lang="en-GB"/>
              <a:t>292 GByte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System</a:t>
            </a:r>
            <a:endParaRPr/>
          </a:p>
          <a:p>
            <a:pPr indent="-317182" lvl="0" marL="457200" rtl="0" algn="l">
              <a:spcBef>
                <a:spcPts val="1200"/>
              </a:spcBef>
              <a:spcAft>
                <a:spcPts val="0"/>
              </a:spcAft>
              <a:buSzPct val="100000"/>
              <a:buChar char="●"/>
            </a:pPr>
            <a:r>
              <a:rPr lang="en-GB"/>
              <a:t>memory: 64GB</a:t>
            </a:r>
            <a:endParaRPr/>
          </a:p>
          <a:p>
            <a:pPr indent="-317182" lvl="0" marL="457200" rtl="0" algn="l">
              <a:spcBef>
                <a:spcPts val="0"/>
              </a:spcBef>
              <a:spcAft>
                <a:spcPts val="0"/>
              </a:spcAft>
              <a:buSzPct val="100000"/>
              <a:buChar char="●"/>
            </a:pPr>
            <a:r>
              <a:rPr lang="en-GB"/>
              <a:t>Hard disk  1TB</a:t>
            </a:r>
            <a:endParaRPr/>
          </a:p>
          <a:p>
            <a:pPr indent="-317182" lvl="0" marL="457200" rtl="0" algn="l">
              <a:spcBef>
                <a:spcPts val="0"/>
              </a:spcBef>
              <a:spcAft>
                <a:spcPts val="0"/>
              </a:spcAft>
              <a:buSzPct val="100000"/>
              <a:buChar char="●"/>
            </a:pPr>
            <a:r>
              <a:rPr lang="en-GB"/>
              <a:t>CPUs 16</a:t>
            </a:r>
            <a:endParaRPr/>
          </a:p>
          <a:p>
            <a:pPr indent="-317182" lvl="0" marL="457200" rtl="0" algn="l">
              <a:spcBef>
                <a:spcPts val="0"/>
              </a:spcBef>
              <a:spcAft>
                <a:spcPts val="0"/>
              </a:spcAft>
              <a:buSzPct val="100000"/>
              <a:buChar char="●"/>
            </a:pPr>
            <a:r>
              <a:rPr lang="en-GB"/>
              <a:t>Intel CPU E5–2698 2.30GHz</a:t>
            </a:r>
            <a:endParaRPr/>
          </a:p>
        </p:txBody>
      </p:sp>
      <p:sp>
        <p:nvSpPr>
          <p:cNvPr id="493" name="Google Shape;49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94" name="Google Shape;494;p52"/>
          <p:cNvPicPr preferRelativeResize="0"/>
          <p:nvPr/>
        </p:nvPicPr>
        <p:blipFill rotWithShape="1">
          <a:blip r:embed="rId3">
            <a:alphaModFix/>
          </a:blip>
          <a:srcRect b="25508" l="0" r="0" t="9535"/>
          <a:stretch/>
        </p:blipFill>
        <p:spPr>
          <a:xfrm>
            <a:off x="3596000" y="375921"/>
            <a:ext cx="5236300" cy="3340950"/>
          </a:xfrm>
          <a:prstGeom prst="rect">
            <a:avLst/>
          </a:prstGeom>
          <a:noFill/>
          <a:ln>
            <a:noFill/>
          </a:ln>
        </p:spPr>
      </p:pic>
      <p:pic>
        <p:nvPicPr>
          <p:cNvPr id="495" name="Google Shape;495;p52"/>
          <p:cNvPicPr preferRelativeResize="0"/>
          <p:nvPr/>
        </p:nvPicPr>
        <p:blipFill rotWithShape="1">
          <a:blip r:embed="rId3">
            <a:alphaModFix/>
          </a:blip>
          <a:srcRect b="0" l="0" r="0" t="84671"/>
          <a:stretch/>
        </p:blipFill>
        <p:spPr>
          <a:xfrm>
            <a:off x="3596000" y="3850203"/>
            <a:ext cx="5236300" cy="788426"/>
          </a:xfrm>
          <a:prstGeom prst="rect">
            <a:avLst/>
          </a:prstGeom>
          <a:noFill/>
          <a:ln>
            <a:noFill/>
          </a:ln>
        </p:spPr>
      </p:pic>
      <p:sp>
        <p:nvSpPr>
          <p:cNvPr id="496" name="Google Shape;496;p52"/>
          <p:cNvSpPr txBox="1"/>
          <p:nvPr/>
        </p:nvSpPr>
        <p:spPr>
          <a:xfrm>
            <a:off x="3596000" y="4771950"/>
            <a:ext cx="518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9E9E9E"/>
                </a:solidFill>
              </a:rPr>
              <a:t>A benchmark study of k-mer counting methods for high-throughput sequencing , </a:t>
            </a:r>
            <a:r>
              <a:rPr lang="en-GB" sz="1000">
                <a:solidFill>
                  <a:srgbClr val="9E9E9E"/>
                </a:solidFill>
              </a:rPr>
              <a:t>2018</a:t>
            </a:r>
            <a:endParaRPr sz="1000">
              <a:solidFill>
                <a:srgbClr val="9E9E9E"/>
              </a:solidFill>
            </a:endParaRPr>
          </a:p>
        </p:txBody>
      </p:sp>
      <p:sp>
        <p:nvSpPr>
          <p:cNvPr id="497" name="Google Shape;497;p52"/>
          <p:cNvSpPr txBox="1"/>
          <p:nvPr/>
        </p:nvSpPr>
        <p:spPr>
          <a:xfrm>
            <a:off x="256400" y="4483075"/>
            <a:ext cx="24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Minimizer -&gt; not equal bins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53"/>
          <p:cNvPicPr preferRelativeResize="0"/>
          <p:nvPr/>
        </p:nvPicPr>
        <p:blipFill>
          <a:blip r:embed="rId3">
            <a:alphaModFix/>
          </a:blip>
          <a:stretch>
            <a:fillRect/>
          </a:stretch>
        </p:blipFill>
        <p:spPr>
          <a:xfrm>
            <a:off x="4847942" y="112175"/>
            <a:ext cx="3609795" cy="1218975"/>
          </a:xfrm>
          <a:prstGeom prst="rect">
            <a:avLst/>
          </a:prstGeom>
          <a:noFill/>
          <a:ln>
            <a:noFill/>
          </a:ln>
        </p:spPr>
      </p:pic>
      <p:pic>
        <p:nvPicPr>
          <p:cNvPr id="503" name="Google Shape;503;p53"/>
          <p:cNvPicPr preferRelativeResize="0"/>
          <p:nvPr/>
        </p:nvPicPr>
        <p:blipFill>
          <a:blip r:embed="rId4">
            <a:alphaModFix/>
          </a:blip>
          <a:stretch>
            <a:fillRect/>
          </a:stretch>
        </p:blipFill>
        <p:spPr>
          <a:xfrm>
            <a:off x="634525" y="1483982"/>
            <a:ext cx="3366801" cy="1154656"/>
          </a:xfrm>
          <a:prstGeom prst="rect">
            <a:avLst/>
          </a:prstGeom>
          <a:noFill/>
          <a:ln>
            <a:noFill/>
          </a:ln>
        </p:spPr>
      </p:pic>
      <p:pic>
        <p:nvPicPr>
          <p:cNvPr id="504" name="Google Shape;504;p53"/>
          <p:cNvPicPr preferRelativeResize="0"/>
          <p:nvPr/>
        </p:nvPicPr>
        <p:blipFill>
          <a:blip r:embed="rId5">
            <a:alphaModFix/>
          </a:blip>
          <a:stretch>
            <a:fillRect/>
          </a:stretch>
        </p:blipFill>
        <p:spPr>
          <a:xfrm>
            <a:off x="567987" y="3783412"/>
            <a:ext cx="3366800" cy="1162894"/>
          </a:xfrm>
          <a:prstGeom prst="rect">
            <a:avLst/>
          </a:prstGeom>
          <a:noFill/>
          <a:ln>
            <a:noFill/>
          </a:ln>
        </p:spPr>
      </p:pic>
      <p:pic>
        <p:nvPicPr>
          <p:cNvPr id="505" name="Google Shape;505;p53"/>
          <p:cNvPicPr preferRelativeResize="0"/>
          <p:nvPr/>
        </p:nvPicPr>
        <p:blipFill>
          <a:blip r:embed="rId6">
            <a:alphaModFix/>
          </a:blip>
          <a:stretch>
            <a:fillRect/>
          </a:stretch>
        </p:blipFill>
        <p:spPr>
          <a:xfrm>
            <a:off x="5016113" y="1483988"/>
            <a:ext cx="3273413" cy="1154650"/>
          </a:xfrm>
          <a:prstGeom prst="rect">
            <a:avLst/>
          </a:prstGeom>
          <a:noFill/>
          <a:ln>
            <a:noFill/>
          </a:ln>
        </p:spPr>
      </p:pic>
      <p:pic>
        <p:nvPicPr>
          <p:cNvPr id="506" name="Google Shape;506;p53"/>
          <p:cNvPicPr preferRelativeResize="0"/>
          <p:nvPr/>
        </p:nvPicPr>
        <p:blipFill>
          <a:blip r:embed="rId7">
            <a:alphaModFix/>
          </a:blip>
          <a:stretch>
            <a:fillRect/>
          </a:stretch>
        </p:blipFill>
        <p:spPr>
          <a:xfrm>
            <a:off x="606153" y="42225"/>
            <a:ext cx="3423546" cy="1154650"/>
          </a:xfrm>
          <a:prstGeom prst="rect">
            <a:avLst/>
          </a:prstGeom>
          <a:noFill/>
          <a:ln>
            <a:noFill/>
          </a:ln>
        </p:spPr>
      </p:pic>
      <p:sp>
        <p:nvSpPr>
          <p:cNvPr id="507" name="Google Shape;50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08" name="Google Shape;508;p53"/>
          <p:cNvPicPr preferRelativeResize="0"/>
          <p:nvPr/>
        </p:nvPicPr>
        <p:blipFill rotWithShape="1">
          <a:blip r:embed="rId8">
            <a:alphaModFix/>
          </a:blip>
          <a:srcRect b="22740" l="0" r="0" t="7781"/>
          <a:stretch/>
        </p:blipFill>
        <p:spPr>
          <a:xfrm>
            <a:off x="4903400" y="2855125"/>
            <a:ext cx="3498874" cy="1079275"/>
          </a:xfrm>
          <a:prstGeom prst="rect">
            <a:avLst/>
          </a:prstGeom>
          <a:noFill/>
          <a:ln>
            <a:noFill/>
          </a:ln>
        </p:spPr>
      </p:pic>
      <p:pic>
        <p:nvPicPr>
          <p:cNvPr id="509" name="Google Shape;509;p53"/>
          <p:cNvPicPr preferRelativeResize="0"/>
          <p:nvPr/>
        </p:nvPicPr>
        <p:blipFill rotWithShape="1">
          <a:blip r:embed="rId9">
            <a:alphaModFix/>
          </a:blip>
          <a:srcRect b="13389" l="0" r="0" t="13724"/>
          <a:stretch/>
        </p:blipFill>
        <p:spPr>
          <a:xfrm>
            <a:off x="5067583" y="4150888"/>
            <a:ext cx="3170490" cy="992600"/>
          </a:xfrm>
          <a:prstGeom prst="rect">
            <a:avLst/>
          </a:prstGeom>
          <a:noFill/>
          <a:ln>
            <a:noFill/>
          </a:ln>
        </p:spPr>
      </p:pic>
      <p:pic>
        <p:nvPicPr>
          <p:cNvPr id="510" name="Google Shape;510;p53"/>
          <p:cNvPicPr preferRelativeResize="0"/>
          <p:nvPr/>
        </p:nvPicPr>
        <p:blipFill>
          <a:blip r:embed="rId10">
            <a:alphaModFix/>
          </a:blip>
          <a:stretch>
            <a:fillRect/>
          </a:stretch>
        </p:blipFill>
        <p:spPr>
          <a:xfrm>
            <a:off x="703413" y="2855113"/>
            <a:ext cx="3095924" cy="750800"/>
          </a:xfrm>
          <a:prstGeom prst="rect">
            <a:avLst/>
          </a:prstGeom>
          <a:noFill/>
          <a:ln>
            <a:noFill/>
          </a:ln>
        </p:spPr>
      </p:pic>
      <p:sp>
        <p:nvSpPr>
          <p:cNvPr id="511" name="Google Shape;511;p53"/>
          <p:cNvSpPr txBox="1"/>
          <p:nvPr/>
        </p:nvSpPr>
        <p:spPr>
          <a:xfrm>
            <a:off x="0" y="4462550"/>
            <a:ext cx="70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rgbClr val="4A86E8"/>
                </a:solidFill>
              </a:rPr>
              <a:t>Universal hitting set</a:t>
            </a:r>
            <a:endParaRPr sz="600">
              <a:solidFill>
                <a:srgbClr val="4A86E8"/>
              </a:solidFill>
            </a:endParaRPr>
          </a:p>
          <a:p>
            <a:pPr indent="0" lvl="0" marL="0" rtl="0" algn="l">
              <a:spcBef>
                <a:spcPts val="0"/>
              </a:spcBef>
              <a:spcAft>
                <a:spcPts val="0"/>
              </a:spcAft>
              <a:buNone/>
            </a:pPr>
            <a:r>
              <a:rPr lang="en-GB" sz="600">
                <a:solidFill>
                  <a:srgbClr val="4A86E8"/>
                </a:solidFill>
              </a:rPr>
              <a:t>(not a priority)</a:t>
            </a:r>
            <a:endParaRPr sz="600">
              <a:solidFill>
                <a:srgbClr val="4A86E8"/>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4"/>
          <p:cNvSpPr txBox="1"/>
          <p:nvPr>
            <p:ph type="title"/>
          </p:nvPr>
        </p:nvSpPr>
        <p:spPr>
          <a:xfrm>
            <a:off x="210700" y="2022250"/>
            <a:ext cx="325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620"/>
              <a:t>Thank you!</a:t>
            </a:r>
            <a:endParaRPr b="1" sz="3620"/>
          </a:p>
          <a:p>
            <a:pPr indent="0" lvl="0" marL="0" rtl="0" algn="l">
              <a:spcBef>
                <a:spcPts val="0"/>
              </a:spcBef>
              <a:spcAft>
                <a:spcPts val="0"/>
              </a:spcAft>
              <a:buSzPts val="990"/>
              <a:buNone/>
            </a:pPr>
            <a:r>
              <a:t/>
            </a:r>
            <a:endParaRPr b="1" sz="3620"/>
          </a:p>
          <a:p>
            <a:pPr indent="0" lvl="0" marL="0" rtl="0" algn="l">
              <a:spcBef>
                <a:spcPts val="0"/>
              </a:spcBef>
              <a:spcAft>
                <a:spcPts val="0"/>
              </a:spcAft>
              <a:buSzPts val="990"/>
              <a:buNone/>
            </a:pPr>
            <a:r>
              <a:rPr b="1" lang="en-GB" sz="3620"/>
              <a:t>QA?</a:t>
            </a:r>
            <a:endParaRPr b="1" sz="3620"/>
          </a:p>
        </p:txBody>
      </p:sp>
      <p:sp>
        <p:nvSpPr>
          <p:cNvPr id="517" name="Google Shape;517;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18" name="Google Shape;518;p54"/>
          <p:cNvPicPr preferRelativeResize="0"/>
          <p:nvPr/>
        </p:nvPicPr>
        <p:blipFill>
          <a:blip r:embed="rId3">
            <a:alphaModFix/>
          </a:blip>
          <a:stretch>
            <a:fillRect/>
          </a:stretch>
        </p:blipFill>
        <p:spPr>
          <a:xfrm>
            <a:off x="3689650" y="393800"/>
            <a:ext cx="4493274" cy="42694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4" name="Google Shape;524;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25" name="Google Shape;52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26" name="Google Shape;526;p55"/>
          <p:cNvPicPr preferRelativeResize="0"/>
          <p:nvPr/>
        </p:nvPicPr>
        <p:blipFill>
          <a:blip r:embed="rId3">
            <a:alphaModFix/>
          </a:blip>
          <a:stretch>
            <a:fillRect/>
          </a:stretch>
        </p:blipFill>
        <p:spPr>
          <a:xfrm>
            <a:off x="3078600" y="97775"/>
            <a:ext cx="3318550" cy="49479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0" name="Shape 530"/>
        <p:cNvGrpSpPr/>
        <p:nvPr/>
      </p:nvGrpSpPr>
      <p:grpSpPr>
        <a:xfrm>
          <a:off x="0" y="0"/>
          <a:ext cx="0" cy="0"/>
          <a:chOff x="0" y="0"/>
          <a:chExt cx="0" cy="0"/>
        </a:xfrm>
      </p:grpSpPr>
      <p:sp>
        <p:nvSpPr>
          <p:cNvPr id="531" name="Google Shape;531;p56"/>
          <p:cNvSpPr txBox="1"/>
          <p:nvPr>
            <p:ph type="title"/>
          </p:nvPr>
        </p:nvSpPr>
        <p:spPr>
          <a:xfrm>
            <a:off x="311700" y="445025"/>
            <a:ext cx="495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Available reviews papers</a:t>
            </a:r>
            <a:endParaRPr/>
          </a:p>
        </p:txBody>
      </p:sp>
      <p:pic>
        <p:nvPicPr>
          <p:cNvPr id="532" name="Google Shape;532;p56"/>
          <p:cNvPicPr preferRelativeResize="0"/>
          <p:nvPr/>
        </p:nvPicPr>
        <p:blipFill rotWithShape="1">
          <a:blip r:embed="rId3">
            <a:alphaModFix/>
          </a:blip>
          <a:srcRect b="52226" l="0" r="2372" t="0"/>
          <a:stretch/>
        </p:blipFill>
        <p:spPr>
          <a:xfrm>
            <a:off x="3975238" y="554075"/>
            <a:ext cx="5045923" cy="1119299"/>
          </a:xfrm>
          <a:prstGeom prst="rect">
            <a:avLst/>
          </a:prstGeom>
          <a:noFill/>
          <a:ln>
            <a:noFill/>
          </a:ln>
        </p:spPr>
      </p:pic>
      <p:pic>
        <p:nvPicPr>
          <p:cNvPr id="533" name="Google Shape;533;p56"/>
          <p:cNvPicPr preferRelativeResize="0"/>
          <p:nvPr/>
        </p:nvPicPr>
        <p:blipFill rotWithShape="1">
          <a:blip r:embed="rId4">
            <a:alphaModFix/>
          </a:blip>
          <a:srcRect b="38015" l="0" r="0" t="0"/>
          <a:stretch/>
        </p:blipFill>
        <p:spPr>
          <a:xfrm>
            <a:off x="385450" y="3054812"/>
            <a:ext cx="3387475" cy="1514050"/>
          </a:xfrm>
          <a:prstGeom prst="rect">
            <a:avLst/>
          </a:prstGeom>
          <a:noFill/>
          <a:ln>
            <a:noFill/>
          </a:ln>
        </p:spPr>
      </p:pic>
      <p:pic>
        <p:nvPicPr>
          <p:cNvPr id="534" name="Google Shape;534;p56"/>
          <p:cNvPicPr preferRelativeResize="0"/>
          <p:nvPr/>
        </p:nvPicPr>
        <p:blipFill>
          <a:blip r:embed="rId5">
            <a:alphaModFix/>
          </a:blip>
          <a:stretch>
            <a:fillRect/>
          </a:stretch>
        </p:blipFill>
        <p:spPr>
          <a:xfrm>
            <a:off x="4972475" y="1638028"/>
            <a:ext cx="3555999" cy="960175"/>
          </a:xfrm>
          <a:prstGeom prst="rect">
            <a:avLst/>
          </a:prstGeom>
          <a:noFill/>
          <a:ln>
            <a:noFill/>
          </a:ln>
        </p:spPr>
      </p:pic>
      <p:pic>
        <p:nvPicPr>
          <p:cNvPr id="535" name="Google Shape;535;p56"/>
          <p:cNvPicPr preferRelativeResize="0"/>
          <p:nvPr/>
        </p:nvPicPr>
        <p:blipFill>
          <a:blip r:embed="rId6">
            <a:alphaModFix/>
          </a:blip>
          <a:stretch>
            <a:fillRect/>
          </a:stretch>
        </p:blipFill>
        <p:spPr>
          <a:xfrm>
            <a:off x="7738850" y="2437075"/>
            <a:ext cx="955874" cy="269375"/>
          </a:xfrm>
          <a:prstGeom prst="rect">
            <a:avLst/>
          </a:prstGeom>
          <a:noFill/>
          <a:ln>
            <a:noFill/>
          </a:ln>
        </p:spPr>
      </p:pic>
      <p:pic>
        <p:nvPicPr>
          <p:cNvPr id="536" name="Google Shape;536;p56"/>
          <p:cNvPicPr preferRelativeResize="0"/>
          <p:nvPr/>
        </p:nvPicPr>
        <p:blipFill>
          <a:blip r:embed="rId7">
            <a:alphaModFix/>
          </a:blip>
          <a:stretch>
            <a:fillRect/>
          </a:stretch>
        </p:blipFill>
        <p:spPr>
          <a:xfrm>
            <a:off x="6138400" y="293113"/>
            <a:ext cx="3082375" cy="322050"/>
          </a:xfrm>
          <a:prstGeom prst="rect">
            <a:avLst/>
          </a:prstGeom>
          <a:noFill/>
          <a:ln>
            <a:noFill/>
          </a:ln>
        </p:spPr>
      </p:pic>
      <p:sp>
        <p:nvSpPr>
          <p:cNvPr id="537" name="Google Shape;53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38" name="Google Shape;538;p56"/>
          <p:cNvPicPr preferRelativeResize="0"/>
          <p:nvPr/>
        </p:nvPicPr>
        <p:blipFill>
          <a:blip r:embed="rId8">
            <a:alphaModFix/>
          </a:blip>
          <a:stretch>
            <a:fillRect/>
          </a:stretch>
        </p:blipFill>
        <p:spPr>
          <a:xfrm>
            <a:off x="143175" y="1286802"/>
            <a:ext cx="3555998" cy="1498922"/>
          </a:xfrm>
          <a:prstGeom prst="rect">
            <a:avLst/>
          </a:prstGeom>
          <a:noFill/>
          <a:ln>
            <a:noFill/>
          </a:ln>
        </p:spPr>
      </p:pic>
      <p:sp>
        <p:nvSpPr>
          <p:cNvPr id="539" name="Google Shape;539;p56"/>
          <p:cNvSpPr txBox="1"/>
          <p:nvPr/>
        </p:nvSpPr>
        <p:spPr>
          <a:xfrm>
            <a:off x="1032575" y="4432425"/>
            <a:ext cx="22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rPr>
              <a:t>Two pages on Minimizer</a:t>
            </a:r>
            <a:endParaRPr>
              <a:solidFill>
                <a:srgbClr val="0000FF"/>
              </a:solidFill>
            </a:endParaRPr>
          </a:p>
        </p:txBody>
      </p:sp>
      <p:sp>
        <p:nvSpPr>
          <p:cNvPr id="540" name="Google Shape;540;p56"/>
          <p:cNvSpPr txBox="1"/>
          <p:nvPr/>
        </p:nvSpPr>
        <p:spPr>
          <a:xfrm>
            <a:off x="1979875" y="2481300"/>
            <a:ext cx="17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rPr>
              <a:t>Tutorial + basics</a:t>
            </a:r>
            <a:endParaRPr>
              <a:solidFill>
                <a:srgbClr val="0000FF"/>
              </a:solidFill>
            </a:endParaRPr>
          </a:p>
        </p:txBody>
      </p:sp>
      <p:sp>
        <p:nvSpPr>
          <p:cNvPr id="541" name="Google Shape;541;p56"/>
          <p:cNvSpPr txBox="1"/>
          <p:nvPr/>
        </p:nvSpPr>
        <p:spPr>
          <a:xfrm>
            <a:off x="4804400" y="293125"/>
            <a:ext cx="17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rPr>
              <a:t>Time order O(n)</a:t>
            </a:r>
            <a:endParaRPr>
              <a:solidFill>
                <a:srgbClr val="0000FF"/>
              </a:solidFill>
            </a:endParaRPr>
          </a:p>
        </p:txBody>
      </p:sp>
      <p:sp>
        <p:nvSpPr>
          <p:cNvPr id="542" name="Google Shape;542;p56"/>
          <p:cNvSpPr txBox="1"/>
          <p:nvPr/>
        </p:nvSpPr>
        <p:spPr>
          <a:xfrm>
            <a:off x="4835500" y="2785725"/>
            <a:ext cx="348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rPr>
              <a:t>U</a:t>
            </a:r>
            <a:r>
              <a:rPr lang="en-GB">
                <a:solidFill>
                  <a:srgbClr val="0000FF"/>
                </a:solidFill>
              </a:rPr>
              <a:t>seful, we can write similarly describing Biological applications. </a:t>
            </a:r>
            <a:endParaRPr>
              <a:solidFill>
                <a:srgbClr val="0000FF"/>
              </a:solidFill>
            </a:endParaRPr>
          </a:p>
          <a:p>
            <a:pPr indent="0" lvl="0" marL="0" rtl="0" algn="l">
              <a:spcBef>
                <a:spcPts val="0"/>
              </a:spcBef>
              <a:spcAft>
                <a:spcPts val="0"/>
              </a:spcAft>
              <a:buNone/>
            </a:pPr>
            <a:r>
              <a:rPr lang="en-GB">
                <a:solidFill>
                  <a:srgbClr val="0000FF"/>
                </a:solidFill>
              </a:rPr>
              <a:t>Good </a:t>
            </a:r>
            <a:r>
              <a:rPr lang="en-GB">
                <a:solidFill>
                  <a:srgbClr val="0000FF"/>
                </a:solidFill>
              </a:rPr>
              <a:t>supplementary</a:t>
            </a:r>
            <a:r>
              <a:rPr lang="en-GB">
                <a:solidFill>
                  <a:srgbClr val="0000FF"/>
                </a:solidFill>
              </a:rPr>
              <a:t> describing basics</a:t>
            </a:r>
            <a:endParaRPr>
              <a:solidFill>
                <a:srgbClr val="0000FF"/>
              </a:solidFill>
            </a:endParaRPr>
          </a:p>
        </p:txBody>
      </p:sp>
      <p:pic>
        <p:nvPicPr>
          <p:cNvPr id="543" name="Google Shape;543;p56"/>
          <p:cNvPicPr preferRelativeResize="0"/>
          <p:nvPr/>
        </p:nvPicPr>
        <p:blipFill rotWithShape="1">
          <a:blip r:embed="rId9">
            <a:alphaModFix/>
          </a:blip>
          <a:srcRect b="86377" l="0" r="0" t="0"/>
          <a:stretch/>
        </p:blipFill>
        <p:spPr>
          <a:xfrm>
            <a:off x="4835500" y="3989254"/>
            <a:ext cx="4030397" cy="482026"/>
          </a:xfrm>
          <a:prstGeom prst="rect">
            <a:avLst/>
          </a:prstGeom>
          <a:noFill/>
          <a:ln>
            <a:noFill/>
          </a:ln>
        </p:spPr>
      </p:pic>
      <p:sp>
        <p:nvSpPr>
          <p:cNvPr id="544" name="Google Shape;544;p56"/>
          <p:cNvSpPr txBox="1"/>
          <p:nvPr/>
        </p:nvSpPr>
        <p:spPr>
          <a:xfrm>
            <a:off x="5307125" y="4315875"/>
            <a:ext cx="33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rPr>
              <a:t>Intro on seeding, anchor, kmer</a:t>
            </a:r>
            <a:endParaRPr>
              <a:solidFill>
                <a:srgbClr val="0000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sp>
        <p:nvSpPr>
          <p:cNvPr id="549" name="Google Shape;54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4- Sequence compression</a:t>
            </a:r>
            <a:endParaRPr/>
          </a:p>
        </p:txBody>
      </p:sp>
      <p:sp>
        <p:nvSpPr>
          <p:cNvPr id="550" name="Google Shape;550;p57"/>
          <p:cNvSpPr txBox="1"/>
          <p:nvPr>
            <p:ph idx="1" type="body"/>
          </p:nvPr>
        </p:nvSpPr>
        <p:spPr>
          <a:xfrm>
            <a:off x="311700" y="1458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551" name="Google Shape;551;p57"/>
          <p:cNvPicPr preferRelativeResize="0"/>
          <p:nvPr/>
        </p:nvPicPr>
        <p:blipFill rotWithShape="1">
          <a:blip r:embed="rId3">
            <a:alphaModFix/>
          </a:blip>
          <a:srcRect b="12770" l="0" r="0" t="0"/>
          <a:stretch/>
        </p:blipFill>
        <p:spPr>
          <a:xfrm>
            <a:off x="4382275" y="223300"/>
            <a:ext cx="4363223" cy="1464425"/>
          </a:xfrm>
          <a:prstGeom prst="rect">
            <a:avLst/>
          </a:prstGeom>
          <a:noFill/>
          <a:ln>
            <a:noFill/>
          </a:ln>
        </p:spPr>
      </p:pic>
      <p:pic>
        <p:nvPicPr>
          <p:cNvPr id="552" name="Google Shape;552;p57"/>
          <p:cNvPicPr preferRelativeResize="0"/>
          <p:nvPr/>
        </p:nvPicPr>
        <p:blipFill>
          <a:blip r:embed="rId4">
            <a:alphaModFix/>
          </a:blip>
          <a:stretch>
            <a:fillRect/>
          </a:stretch>
        </p:blipFill>
        <p:spPr>
          <a:xfrm>
            <a:off x="4488299" y="1812001"/>
            <a:ext cx="4151173" cy="1662074"/>
          </a:xfrm>
          <a:prstGeom prst="rect">
            <a:avLst/>
          </a:prstGeom>
          <a:noFill/>
          <a:ln>
            <a:noFill/>
          </a:ln>
        </p:spPr>
      </p:pic>
      <p:pic>
        <p:nvPicPr>
          <p:cNvPr id="553" name="Google Shape;553;p57"/>
          <p:cNvPicPr preferRelativeResize="0"/>
          <p:nvPr/>
        </p:nvPicPr>
        <p:blipFill>
          <a:blip r:embed="rId5">
            <a:alphaModFix/>
          </a:blip>
          <a:stretch>
            <a:fillRect/>
          </a:stretch>
        </p:blipFill>
        <p:spPr>
          <a:xfrm>
            <a:off x="518173" y="1031575"/>
            <a:ext cx="2641359" cy="1213601"/>
          </a:xfrm>
          <a:prstGeom prst="rect">
            <a:avLst/>
          </a:prstGeom>
          <a:noFill/>
          <a:ln>
            <a:noFill/>
          </a:ln>
        </p:spPr>
      </p:pic>
      <p:sp>
        <p:nvSpPr>
          <p:cNvPr id="554" name="Google Shape;55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55" name="Google Shape;555;p57"/>
          <p:cNvPicPr preferRelativeResize="0"/>
          <p:nvPr/>
        </p:nvPicPr>
        <p:blipFill>
          <a:blip r:embed="rId6">
            <a:alphaModFix/>
          </a:blip>
          <a:stretch>
            <a:fillRect/>
          </a:stretch>
        </p:blipFill>
        <p:spPr>
          <a:xfrm>
            <a:off x="204113" y="3776051"/>
            <a:ext cx="3879452" cy="1367450"/>
          </a:xfrm>
          <a:prstGeom prst="rect">
            <a:avLst/>
          </a:prstGeom>
          <a:noFill/>
          <a:ln>
            <a:noFill/>
          </a:ln>
        </p:spPr>
      </p:pic>
      <p:pic>
        <p:nvPicPr>
          <p:cNvPr id="556" name="Google Shape;556;p57"/>
          <p:cNvPicPr preferRelativeResize="0"/>
          <p:nvPr/>
        </p:nvPicPr>
        <p:blipFill>
          <a:blip r:embed="rId7">
            <a:alphaModFix/>
          </a:blip>
          <a:stretch>
            <a:fillRect/>
          </a:stretch>
        </p:blipFill>
        <p:spPr>
          <a:xfrm>
            <a:off x="4541438" y="3464061"/>
            <a:ext cx="3879448" cy="1620115"/>
          </a:xfrm>
          <a:prstGeom prst="rect">
            <a:avLst/>
          </a:prstGeom>
          <a:noFill/>
          <a:ln>
            <a:noFill/>
          </a:ln>
        </p:spPr>
      </p:pic>
      <p:pic>
        <p:nvPicPr>
          <p:cNvPr id="557" name="Google Shape;557;p57"/>
          <p:cNvPicPr preferRelativeResize="0"/>
          <p:nvPr/>
        </p:nvPicPr>
        <p:blipFill>
          <a:blip r:embed="rId8">
            <a:alphaModFix/>
          </a:blip>
          <a:stretch>
            <a:fillRect/>
          </a:stretch>
        </p:blipFill>
        <p:spPr>
          <a:xfrm>
            <a:off x="610975" y="2557176"/>
            <a:ext cx="2385425" cy="906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63" name="Google Shape;56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64" name="Google Shape;564;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5- Sequence error correction</a:t>
            </a:r>
            <a:endParaRPr sz="1800">
              <a:solidFill>
                <a:schemeClr val="dk2"/>
              </a:solidFill>
            </a:endParaRPr>
          </a:p>
          <a:p>
            <a:pPr indent="0" lvl="0" marL="0" rtl="0" algn="l">
              <a:spcBef>
                <a:spcPts val="0"/>
              </a:spcBef>
              <a:spcAft>
                <a:spcPts val="0"/>
              </a:spcAft>
              <a:buNone/>
            </a:pPr>
            <a:r>
              <a:t/>
            </a:r>
            <a:endParaRPr/>
          </a:p>
        </p:txBody>
      </p:sp>
      <p:pic>
        <p:nvPicPr>
          <p:cNvPr id="565" name="Google Shape;565;p58"/>
          <p:cNvPicPr preferRelativeResize="0"/>
          <p:nvPr/>
        </p:nvPicPr>
        <p:blipFill>
          <a:blip r:embed="rId3">
            <a:alphaModFix/>
          </a:blip>
          <a:stretch>
            <a:fillRect/>
          </a:stretch>
        </p:blipFill>
        <p:spPr>
          <a:xfrm>
            <a:off x="526200" y="1398900"/>
            <a:ext cx="3541024" cy="1072675"/>
          </a:xfrm>
          <a:prstGeom prst="rect">
            <a:avLst/>
          </a:prstGeom>
          <a:noFill/>
          <a:ln>
            <a:noFill/>
          </a:ln>
        </p:spPr>
      </p:pic>
      <p:pic>
        <p:nvPicPr>
          <p:cNvPr id="566" name="Google Shape;566;p58"/>
          <p:cNvPicPr preferRelativeResize="0"/>
          <p:nvPr/>
        </p:nvPicPr>
        <p:blipFill>
          <a:blip r:embed="rId4">
            <a:alphaModFix/>
          </a:blip>
          <a:stretch>
            <a:fillRect/>
          </a:stretch>
        </p:blipFill>
        <p:spPr>
          <a:xfrm>
            <a:off x="4910275" y="1297669"/>
            <a:ext cx="4020251" cy="1981351"/>
          </a:xfrm>
          <a:prstGeom prst="rect">
            <a:avLst/>
          </a:prstGeom>
          <a:noFill/>
          <a:ln>
            <a:noFill/>
          </a:ln>
        </p:spPr>
      </p:pic>
      <p:pic>
        <p:nvPicPr>
          <p:cNvPr id="567" name="Google Shape;567;p58"/>
          <p:cNvPicPr preferRelativeResize="0"/>
          <p:nvPr/>
        </p:nvPicPr>
        <p:blipFill>
          <a:blip r:embed="rId5">
            <a:alphaModFix/>
          </a:blip>
          <a:stretch>
            <a:fillRect/>
          </a:stretch>
        </p:blipFill>
        <p:spPr>
          <a:xfrm>
            <a:off x="5449738" y="3558975"/>
            <a:ext cx="2941326" cy="1019276"/>
          </a:xfrm>
          <a:prstGeom prst="rect">
            <a:avLst/>
          </a:prstGeom>
          <a:noFill/>
          <a:ln>
            <a:noFill/>
          </a:ln>
        </p:spPr>
      </p:pic>
      <p:pic>
        <p:nvPicPr>
          <p:cNvPr id="568" name="Google Shape;568;p58"/>
          <p:cNvPicPr preferRelativeResize="0"/>
          <p:nvPr/>
        </p:nvPicPr>
        <p:blipFill>
          <a:blip r:embed="rId6">
            <a:alphaModFix/>
          </a:blip>
          <a:stretch>
            <a:fillRect/>
          </a:stretch>
        </p:blipFill>
        <p:spPr>
          <a:xfrm>
            <a:off x="259288" y="4214449"/>
            <a:ext cx="4236865" cy="572700"/>
          </a:xfrm>
          <a:prstGeom prst="rect">
            <a:avLst/>
          </a:prstGeom>
          <a:noFill/>
          <a:ln>
            <a:noFill/>
          </a:ln>
        </p:spPr>
      </p:pic>
      <p:pic>
        <p:nvPicPr>
          <p:cNvPr id="569" name="Google Shape;569;p58"/>
          <p:cNvPicPr preferRelativeResize="0"/>
          <p:nvPr/>
        </p:nvPicPr>
        <p:blipFill>
          <a:blip r:embed="rId7">
            <a:alphaModFix/>
          </a:blip>
          <a:stretch>
            <a:fillRect/>
          </a:stretch>
        </p:blipFill>
        <p:spPr>
          <a:xfrm>
            <a:off x="367600" y="2799991"/>
            <a:ext cx="4020249" cy="1154035"/>
          </a:xfrm>
          <a:prstGeom prst="rect">
            <a:avLst/>
          </a:prstGeom>
          <a:noFill/>
          <a:ln>
            <a:noFill/>
          </a:ln>
        </p:spPr>
      </p:pic>
      <p:sp>
        <p:nvSpPr>
          <p:cNvPr id="570" name="Google Shape;570;p58"/>
          <p:cNvSpPr txBox="1"/>
          <p:nvPr/>
        </p:nvSpPr>
        <p:spPr>
          <a:xfrm>
            <a:off x="6075750" y="4524675"/>
            <a:ext cx="65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highlight>
                  <a:schemeClr val="accent1"/>
                </a:highlight>
              </a:rPr>
              <a:t>Not a </a:t>
            </a:r>
            <a:r>
              <a:rPr lang="en-GB" sz="1000">
                <a:highlight>
                  <a:schemeClr val="accent1"/>
                </a:highlight>
              </a:rPr>
              <a:t>priority</a:t>
            </a:r>
            <a:endParaRPr sz="1000">
              <a:highlight>
                <a:schemeClr val="accent1"/>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4" name="Shape 574"/>
        <p:cNvGrpSpPr/>
        <p:nvPr/>
      </p:nvGrpSpPr>
      <p:grpSpPr>
        <a:xfrm>
          <a:off x="0" y="0"/>
          <a:ext cx="0" cy="0"/>
          <a:chOff x="0" y="0"/>
          <a:chExt cx="0" cy="0"/>
        </a:xfrm>
      </p:grpSpPr>
      <p:sp>
        <p:nvSpPr>
          <p:cNvPr id="575" name="Google Shape;57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6- Variant calling  &amp; MSA </a:t>
            </a:r>
            <a:endParaRPr/>
          </a:p>
        </p:txBody>
      </p:sp>
      <p:sp>
        <p:nvSpPr>
          <p:cNvPr id="576" name="Google Shape;576;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77" name="Google Shape;57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78" name="Google Shape;578;p59"/>
          <p:cNvPicPr preferRelativeResize="0"/>
          <p:nvPr/>
        </p:nvPicPr>
        <p:blipFill>
          <a:blip r:embed="rId3">
            <a:alphaModFix/>
          </a:blip>
          <a:stretch>
            <a:fillRect/>
          </a:stretch>
        </p:blipFill>
        <p:spPr>
          <a:xfrm>
            <a:off x="385450" y="1634313"/>
            <a:ext cx="4466976" cy="638135"/>
          </a:xfrm>
          <a:prstGeom prst="rect">
            <a:avLst/>
          </a:prstGeom>
          <a:noFill/>
          <a:ln>
            <a:noFill/>
          </a:ln>
        </p:spPr>
      </p:pic>
      <p:pic>
        <p:nvPicPr>
          <p:cNvPr id="579" name="Google Shape;579;p59"/>
          <p:cNvPicPr preferRelativeResize="0"/>
          <p:nvPr/>
        </p:nvPicPr>
        <p:blipFill>
          <a:blip r:embed="rId4">
            <a:alphaModFix/>
          </a:blip>
          <a:stretch>
            <a:fillRect/>
          </a:stretch>
        </p:blipFill>
        <p:spPr>
          <a:xfrm>
            <a:off x="2081525" y="2889037"/>
            <a:ext cx="4466975" cy="827250"/>
          </a:xfrm>
          <a:prstGeom prst="rect">
            <a:avLst/>
          </a:prstGeom>
          <a:noFill/>
          <a:ln>
            <a:noFill/>
          </a:ln>
        </p:spPr>
      </p:pic>
      <p:pic>
        <p:nvPicPr>
          <p:cNvPr id="580" name="Google Shape;580;p59"/>
          <p:cNvPicPr preferRelativeResize="0"/>
          <p:nvPr/>
        </p:nvPicPr>
        <p:blipFill>
          <a:blip r:embed="rId5">
            <a:alphaModFix/>
          </a:blip>
          <a:stretch>
            <a:fillRect/>
          </a:stretch>
        </p:blipFill>
        <p:spPr>
          <a:xfrm>
            <a:off x="5381975" y="1395000"/>
            <a:ext cx="3639166" cy="897975"/>
          </a:xfrm>
          <a:prstGeom prst="rect">
            <a:avLst/>
          </a:prstGeom>
          <a:noFill/>
          <a:ln>
            <a:noFill/>
          </a:ln>
        </p:spPr>
      </p:pic>
      <p:pic>
        <p:nvPicPr>
          <p:cNvPr id="581" name="Google Shape;581;p59"/>
          <p:cNvPicPr preferRelativeResize="0"/>
          <p:nvPr/>
        </p:nvPicPr>
        <p:blipFill>
          <a:blip r:embed="rId6">
            <a:alphaModFix/>
          </a:blip>
          <a:stretch>
            <a:fillRect/>
          </a:stretch>
        </p:blipFill>
        <p:spPr>
          <a:xfrm>
            <a:off x="1947000" y="4193650"/>
            <a:ext cx="4914990" cy="764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5" name="Shape 585"/>
        <p:cNvGrpSpPr/>
        <p:nvPr/>
      </p:nvGrpSpPr>
      <p:grpSpPr>
        <a:xfrm>
          <a:off x="0" y="0"/>
          <a:ext cx="0" cy="0"/>
          <a:chOff x="0" y="0"/>
          <a:chExt cx="0" cy="0"/>
        </a:xfrm>
      </p:grpSpPr>
      <p:sp>
        <p:nvSpPr>
          <p:cNvPr id="586" name="Google Shape;586;p60"/>
          <p:cNvSpPr txBox="1"/>
          <p:nvPr>
            <p:ph type="title"/>
          </p:nvPr>
        </p:nvSpPr>
        <p:spPr>
          <a:xfrm>
            <a:off x="311700" y="445025"/>
            <a:ext cx="8520600" cy="85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7- </a:t>
            </a:r>
            <a:r>
              <a:rPr lang="en-GB"/>
              <a:t>Read alignment </a:t>
            </a:r>
            <a:endParaRPr/>
          </a:p>
          <a:p>
            <a:pPr indent="0" lvl="0" marL="0" rtl="0" algn="l">
              <a:spcBef>
                <a:spcPts val="0"/>
              </a:spcBef>
              <a:spcAft>
                <a:spcPts val="0"/>
              </a:spcAft>
              <a:buNone/>
            </a:pPr>
            <a:r>
              <a:rPr lang="en-GB" sz="1911"/>
              <a:t>(good reviews exist)</a:t>
            </a:r>
            <a:endParaRPr sz="1911"/>
          </a:p>
        </p:txBody>
      </p:sp>
      <p:sp>
        <p:nvSpPr>
          <p:cNvPr id="587" name="Google Shape;587;p60"/>
          <p:cNvSpPr txBox="1"/>
          <p:nvPr>
            <p:ph idx="1" type="body"/>
          </p:nvPr>
        </p:nvSpPr>
        <p:spPr>
          <a:xfrm>
            <a:off x="311700" y="1458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588" name="Google Shape;588;p60"/>
          <p:cNvPicPr preferRelativeResize="0"/>
          <p:nvPr/>
        </p:nvPicPr>
        <p:blipFill>
          <a:blip r:embed="rId3">
            <a:alphaModFix/>
          </a:blip>
          <a:stretch>
            <a:fillRect/>
          </a:stretch>
        </p:blipFill>
        <p:spPr>
          <a:xfrm>
            <a:off x="4842446" y="4010575"/>
            <a:ext cx="2908155" cy="1132925"/>
          </a:xfrm>
          <a:prstGeom prst="rect">
            <a:avLst/>
          </a:prstGeom>
          <a:noFill/>
          <a:ln>
            <a:noFill/>
          </a:ln>
        </p:spPr>
      </p:pic>
      <p:pic>
        <p:nvPicPr>
          <p:cNvPr id="589" name="Google Shape;589;p60"/>
          <p:cNvPicPr preferRelativeResize="0"/>
          <p:nvPr/>
        </p:nvPicPr>
        <p:blipFill>
          <a:blip r:embed="rId4">
            <a:alphaModFix/>
          </a:blip>
          <a:stretch>
            <a:fillRect/>
          </a:stretch>
        </p:blipFill>
        <p:spPr>
          <a:xfrm>
            <a:off x="4792288" y="2951812"/>
            <a:ext cx="3008475" cy="1192925"/>
          </a:xfrm>
          <a:prstGeom prst="rect">
            <a:avLst/>
          </a:prstGeom>
          <a:noFill/>
          <a:ln>
            <a:noFill/>
          </a:ln>
        </p:spPr>
      </p:pic>
      <p:pic>
        <p:nvPicPr>
          <p:cNvPr id="590" name="Google Shape;590;p60"/>
          <p:cNvPicPr preferRelativeResize="0"/>
          <p:nvPr/>
        </p:nvPicPr>
        <p:blipFill>
          <a:blip r:embed="rId5">
            <a:alphaModFix/>
          </a:blip>
          <a:stretch>
            <a:fillRect/>
          </a:stretch>
        </p:blipFill>
        <p:spPr>
          <a:xfrm>
            <a:off x="112300" y="3887674"/>
            <a:ext cx="3185324" cy="1132925"/>
          </a:xfrm>
          <a:prstGeom prst="rect">
            <a:avLst/>
          </a:prstGeom>
          <a:noFill/>
          <a:ln>
            <a:noFill/>
          </a:ln>
        </p:spPr>
      </p:pic>
      <p:pic>
        <p:nvPicPr>
          <p:cNvPr id="591" name="Google Shape;591;p60"/>
          <p:cNvPicPr preferRelativeResize="0"/>
          <p:nvPr/>
        </p:nvPicPr>
        <p:blipFill>
          <a:blip r:embed="rId6">
            <a:alphaModFix/>
          </a:blip>
          <a:stretch>
            <a:fillRect/>
          </a:stretch>
        </p:blipFill>
        <p:spPr>
          <a:xfrm>
            <a:off x="311700" y="1312300"/>
            <a:ext cx="3254255" cy="1132925"/>
          </a:xfrm>
          <a:prstGeom prst="rect">
            <a:avLst/>
          </a:prstGeom>
          <a:noFill/>
          <a:ln>
            <a:noFill/>
          </a:ln>
        </p:spPr>
      </p:pic>
      <p:pic>
        <p:nvPicPr>
          <p:cNvPr id="592" name="Google Shape;592;p60"/>
          <p:cNvPicPr preferRelativeResize="0"/>
          <p:nvPr/>
        </p:nvPicPr>
        <p:blipFill>
          <a:blip r:embed="rId7">
            <a:alphaModFix/>
          </a:blip>
          <a:stretch>
            <a:fillRect/>
          </a:stretch>
        </p:blipFill>
        <p:spPr>
          <a:xfrm>
            <a:off x="112300" y="2655252"/>
            <a:ext cx="3077499" cy="1022400"/>
          </a:xfrm>
          <a:prstGeom prst="rect">
            <a:avLst/>
          </a:prstGeom>
          <a:noFill/>
          <a:ln>
            <a:noFill/>
          </a:ln>
        </p:spPr>
      </p:pic>
      <p:sp>
        <p:nvSpPr>
          <p:cNvPr id="593" name="Google Shape;59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94" name="Google Shape;594;p60"/>
          <p:cNvPicPr preferRelativeResize="0"/>
          <p:nvPr/>
        </p:nvPicPr>
        <p:blipFill>
          <a:blip r:embed="rId8">
            <a:alphaModFix/>
          </a:blip>
          <a:stretch>
            <a:fillRect/>
          </a:stretch>
        </p:blipFill>
        <p:spPr>
          <a:xfrm>
            <a:off x="5997800" y="248900"/>
            <a:ext cx="3023351" cy="1209350"/>
          </a:xfrm>
          <a:prstGeom prst="rect">
            <a:avLst/>
          </a:prstGeom>
          <a:noFill/>
          <a:ln>
            <a:noFill/>
          </a:ln>
        </p:spPr>
      </p:pic>
      <p:pic>
        <p:nvPicPr>
          <p:cNvPr id="595" name="Google Shape;595;p60"/>
          <p:cNvPicPr preferRelativeResize="0"/>
          <p:nvPr/>
        </p:nvPicPr>
        <p:blipFill rotWithShape="1">
          <a:blip r:embed="rId9">
            <a:alphaModFix/>
          </a:blip>
          <a:srcRect b="75812" l="0" r="0" t="0"/>
          <a:stretch/>
        </p:blipFill>
        <p:spPr>
          <a:xfrm>
            <a:off x="4510025" y="1542234"/>
            <a:ext cx="4030397" cy="855848"/>
          </a:xfrm>
          <a:prstGeom prst="rect">
            <a:avLst/>
          </a:prstGeom>
          <a:noFill/>
          <a:ln>
            <a:noFill/>
          </a:ln>
        </p:spPr>
      </p:pic>
      <p:sp>
        <p:nvSpPr>
          <p:cNvPr id="596" name="Google Shape;596;p60"/>
          <p:cNvSpPr txBox="1"/>
          <p:nvPr/>
        </p:nvSpPr>
        <p:spPr>
          <a:xfrm>
            <a:off x="5111250" y="2245500"/>
            <a:ext cx="26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rPr>
              <a:t>Focused on minimizer</a:t>
            </a:r>
            <a:endParaRPr>
              <a:solidFill>
                <a:srgbClr val="0000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0" name="Shape 600"/>
        <p:cNvGrpSpPr/>
        <p:nvPr/>
      </p:nvGrpSpPr>
      <p:grpSpPr>
        <a:xfrm>
          <a:off x="0" y="0"/>
          <a:ext cx="0" cy="0"/>
          <a:chOff x="0" y="0"/>
          <a:chExt cx="0" cy="0"/>
        </a:xfrm>
      </p:grpSpPr>
      <p:sp>
        <p:nvSpPr>
          <p:cNvPr id="601" name="Google Shape;60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Alternative data structures</a:t>
            </a:r>
            <a:endParaRPr/>
          </a:p>
          <a:p>
            <a:pPr indent="0" lvl="0" marL="0" rtl="0" algn="l">
              <a:spcBef>
                <a:spcPts val="0"/>
              </a:spcBef>
              <a:spcAft>
                <a:spcPts val="0"/>
              </a:spcAft>
              <a:buNone/>
            </a:pPr>
            <a:r>
              <a:rPr lang="en-GB">
                <a:solidFill>
                  <a:srgbClr val="999999"/>
                </a:solidFill>
              </a:rPr>
              <a:t>(math+computer sci.)</a:t>
            </a:r>
            <a:endParaRPr>
              <a:solidFill>
                <a:srgbClr val="999999"/>
              </a:solidFill>
            </a:endParaRPr>
          </a:p>
        </p:txBody>
      </p:sp>
      <p:sp>
        <p:nvSpPr>
          <p:cNvPr id="602" name="Google Shape;60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03" name="Google Shape;603;p61"/>
          <p:cNvPicPr preferRelativeResize="0"/>
          <p:nvPr/>
        </p:nvPicPr>
        <p:blipFill>
          <a:blip r:embed="rId3">
            <a:alphaModFix/>
          </a:blip>
          <a:stretch>
            <a:fillRect/>
          </a:stretch>
        </p:blipFill>
        <p:spPr>
          <a:xfrm>
            <a:off x="4874548" y="599909"/>
            <a:ext cx="4269451" cy="996367"/>
          </a:xfrm>
          <a:prstGeom prst="rect">
            <a:avLst/>
          </a:prstGeom>
          <a:noFill/>
          <a:ln>
            <a:noFill/>
          </a:ln>
        </p:spPr>
      </p:pic>
      <p:pic>
        <p:nvPicPr>
          <p:cNvPr id="604" name="Google Shape;604;p61"/>
          <p:cNvPicPr preferRelativeResize="0"/>
          <p:nvPr/>
        </p:nvPicPr>
        <p:blipFill>
          <a:blip r:embed="rId4">
            <a:alphaModFix/>
          </a:blip>
          <a:stretch>
            <a:fillRect/>
          </a:stretch>
        </p:blipFill>
        <p:spPr>
          <a:xfrm>
            <a:off x="4874549" y="1826850"/>
            <a:ext cx="4269442" cy="1022575"/>
          </a:xfrm>
          <a:prstGeom prst="rect">
            <a:avLst/>
          </a:prstGeom>
          <a:noFill/>
          <a:ln>
            <a:noFill/>
          </a:ln>
        </p:spPr>
      </p:pic>
      <p:pic>
        <p:nvPicPr>
          <p:cNvPr id="605" name="Google Shape;605;p61"/>
          <p:cNvPicPr preferRelativeResize="0"/>
          <p:nvPr/>
        </p:nvPicPr>
        <p:blipFill>
          <a:blip r:embed="rId5">
            <a:alphaModFix/>
          </a:blip>
          <a:stretch>
            <a:fillRect/>
          </a:stretch>
        </p:blipFill>
        <p:spPr>
          <a:xfrm>
            <a:off x="41225" y="3080009"/>
            <a:ext cx="4572001" cy="636766"/>
          </a:xfrm>
          <a:prstGeom prst="rect">
            <a:avLst/>
          </a:prstGeom>
          <a:noFill/>
          <a:ln>
            <a:noFill/>
          </a:ln>
        </p:spPr>
      </p:pic>
      <p:pic>
        <p:nvPicPr>
          <p:cNvPr id="606" name="Google Shape;606;p61"/>
          <p:cNvPicPr preferRelativeResize="0"/>
          <p:nvPr/>
        </p:nvPicPr>
        <p:blipFill>
          <a:blip r:embed="rId6">
            <a:alphaModFix/>
          </a:blip>
          <a:stretch>
            <a:fillRect/>
          </a:stretch>
        </p:blipFill>
        <p:spPr>
          <a:xfrm>
            <a:off x="118000" y="3885804"/>
            <a:ext cx="4871426" cy="601620"/>
          </a:xfrm>
          <a:prstGeom prst="rect">
            <a:avLst/>
          </a:prstGeom>
          <a:noFill/>
          <a:ln>
            <a:noFill/>
          </a:ln>
        </p:spPr>
      </p:pic>
      <p:pic>
        <p:nvPicPr>
          <p:cNvPr id="607" name="Google Shape;607;p61"/>
          <p:cNvPicPr preferRelativeResize="0"/>
          <p:nvPr/>
        </p:nvPicPr>
        <p:blipFill rotWithShape="1">
          <a:blip r:embed="rId7">
            <a:alphaModFix/>
          </a:blip>
          <a:srcRect b="0" l="2912" r="0" t="0"/>
          <a:stretch/>
        </p:blipFill>
        <p:spPr>
          <a:xfrm>
            <a:off x="118000" y="2265388"/>
            <a:ext cx="4572000" cy="815700"/>
          </a:xfrm>
          <a:prstGeom prst="rect">
            <a:avLst/>
          </a:prstGeom>
          <a:noFill/>
          <a:ln>
            <a:noFill/>
          </a:ln>
        </p:spPr>
      </p:pic>
      <p:pic>
        <p:nvPicPr>
          <p:cNvPr id="608" name="Google Shape;608;p61"/>
          <p:cNvPicPr preferRelativeResize="0"/>
          <p:nvPr/>
        </p:nvPicPr>
        <p:blipFill>
          <a:blip r:embed="rId8">
            <a:alphaModFix/>
          </a:blip>
          <a:stretch>
            <a:fillRect/>
          </a:stretch>
        </p:blipFill>
        <p:spPr>
          <a:xfrm>
            <a:off x="5109450" y="3080000"/>
            <a:ext cx="3911709" cy="815700"/>
          </a:xfrm>
          <a:prstGeom prst="rect">
            <a:avLst/>
          </a:prstGeom>
          <a:noFill/>
          <a:ln>
            <a:noFill/>
          </a:ln>
        </p:spPr>
      </p:pic>
      <p:pic>
        <p:nvPicPr>
          <p:cNvPr id="609" name="Google Shape;609;p61"/>
          <p:cNvPicPr preferRelativeResize="0"/>
          <p:nvPr/>
        </p:nvPicPr>
        <p:blipFill>
          <a:blip r:embed="rId9">
            <a:alphaModFix/>
          </a:blip>
          <a:stretch>
            <a:fillRect/>
          </a:stretch>
        </p:blipFill>
        <p:spPr>
          <a:xfrm>
            <a:off x="41225" y="4573676"/>
            <a:ext cx="5345151" cy="572700"/>
          </a:xfrm>
          <a:prstGeom prst="rect">
            <a:avLst/>
          </a:prstGeom>
          <a:noFill/>
          <a:ln>
            <a:noFill/>
          </a:ln>
        </p:spPr>
      </p:pic>
      <p:pic>
        <p:nvPicPr>
          <p:cNvPr id="610" name="Google Shape;610;p61"/>
          <p:cNvPicPr preferRelativeResize="0"/>
          <p:nvPr/>
        </p:nvPicPr>
        <p:blipFill>
          <a:blip r:embed="rId10">
            <a:alphaModFix/>
          </a:blip>
          <a:stretch>
            <a:fillRect/>
          </a:stretch>
        </p:blipFill>
        <p:spPr>
          <a:xfrm>
            <a:off x="159550" y="1478563"/>
            <a:ext cx="4113026" cy="443375"/>
          </a:xfrm>
          <a:prstGeom prst="rect">
            <a:avLst/>
          </a:prstGeom>
          <a:noFill/>
          <a:ln>
            <a:noFill/>
          </a:ln>
        </p:spPr>
      </p:pic>
      <p:pic>
        <p:nvPicPr>
          <p:cNvPr id="611" name="Google Shape;611;p61"/>
          <p:cNvPicPr preferRelativeResize="0"/>
          <p:nvPr/>
        </p:nvPicPr>
        <p:blipFill>
          <a:blip r:embed="rId11">
            <a:alphaModFix/>
          </a:blip>
          <a:stretch>
            <a:fillRect/>
          </a:stretch>
        </p:blipFill>
        <p:spPr>
          <a:xfrm>
            <a:off x="5232300" y="4007190"/>
            <a:ext cx="3911698" cy="4549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445025"/>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Genome assembly: importance of scalable methods</a:t>
            </a:r>
            <a:endParaRPr b="1" sz="2720"/>
          </a:p>
        </p:txBody>
      </p:sp>
      <p:sp>
        <p:nvSpPr>
          <p:cNvPr id="102" name="Google Shape;102;p17"/>
          <p:cNvSpPr txBox="1"/>
          <p:nvPr>
            <p:ph idx="1" type="body"/>
          </p:nvPr>
        </p:nvSpPr>
        <p:spPr>
          <a:xfrm>
            <a:off x="311700" y="3855075"/>
            <a:ext cx="8520600" cy="63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need </a:t>
            </a:r>
            <a:r>
              <a:rPr lang="en-GB"/>
              <a:t>efficient</a:t>
            </a:r>
            <a:r>
              <a:rPr lang="en-GB"/>
              <a:t> methods in terms of </a:t>
            </a:r>
            <a:r>
              <a:rPr b="1" lang="en-GB"/>
              <a:t>memory</a:t>
            </a:r>
            <a:r>
              <a:rPr lang="en-GB"/>
              <a:t>, </a:t>
            </a:r>
            <a:r>
              <a:rPr b="1" lang="en-GB"/>
              <a:t>speed</a:t>
            </a:r>
            <a:r>
              <a:rPr lang="en-GB"/>
              <a:t> and </a:t>
            </a:r>
            <a:r>
              <a:rPr b="1" lang="en-GB"/>
              <a:t>storage</a:t>
            </a:r>
            <a:r>
              <a:rPr lang="en-GB"/>
              <a:t>. </a:t>
            </a:r>
            <a:endParaRPr/>
          </a:p>
        </p:txBody>
      </p:sp>
      <p:pic>
        <p:nvPicPr>
          <p:cNvPr id="103" name="Google Shape;103;p17"/>
          <p:cNvPicPr preferRelativeResize="0"/>
          <p:nvPr/>
        </p:nvPicPr>
        <p:blipFill rotWithShape="1">
          <a:blip r:embed="rId3">
            <a:alphaModFix/>
          </a:blip>
          <a:srcRect b="37667" l="0" r="59068" t="2131"/>
          <a:stretch/>
        </p:blipFill>
        <p:spPr>
          <a:xfrm>
            <a:off x="931900" y="1927312"/>
            <a:ext cx="4293576" cy="1288875"/>
          </a:xfrm>
          <a:prstGeom prst="rect">
            <a:avLst/>
          </a:prstGeom>
          <a:noFill/>
          <a:ln>
            <a:noFill/>
          </a:ln>
        </p:spPr>
      </p:pic>
      <p:pic>
        <p:nvPicPr>
          <p:cNvPr id="104" name="Google Shape;104;p17"/>
          <p:cNvPicPr preferRelativeResize="0"/>
          <p:nvPr/>
        </p:nvPicPr>
        <p:blipFill rotWithShape="1">
          <a:blip r:embed="rId3">
            <a:alphaModFix/>
          </a:blip>
          <a:srcRect b="37671" l="72783" r="1552" t="0"/>
          <a:stretch/>
        </p:blipFill>
        <p:spPr>
          <a:xfrm>
            <a:off x="5225475" y="1880750"/>
            <a:ext cx="2600100" cy="1335425"/>
          </a:xfrm>
          <a:prstGeom prst="rect">
            <a:avLst/>
          </a:prstGeom>
          <a:noFill/>
          <a:ln>
            <a:noFill/>
          </a:ln>
        </p:spPr>
      </p:pic>
      <p:sp>
        <p:nvSpPr>
          <p:cNvPr id="105" name="Google Shape;10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6" name="Google Shape;106;p17"/>
          <p:cNvSpPr txBox="1"/>
          <p:nvPr/>
        </p:nvSpPr>
        <p:spPr>
          <a:xfrm>
            <a:off x="5609950" y="4689850"/>
            <a:ext cx="329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595959"/>
                </a:solidFill>
              </a:rPr>
              <a:t>Minimizer-space de Bruijn graphs: Whole-genome assembly of long reads in minutes on a personal computer, Cell Systems, 2021.</a:t>
            </a:r>
            <a:endParaRPr sz="800">
              <a:solidFill>
                <a:srgbClr val="59595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Paper outline “</a:t>
            </a:r>
            <a:r>
              <a:rPr b="1" lang="en-GB"/>
              <a:t>Applications of Minimizer in genomics</a:t>
            </a:r>
            <a:r>
              <a:rPr lang="en-GB"/>
              <a:t>”</a:t>
            </a:r>
            <a:endParaRPr/>
          </a:p>
        </p:txBody>
      </p:sp>
      <p:sp>
        <p:nvSpPr>
          <p:cNvPr id="617" name="Google Shape;617;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GB"/>
              <a:t>intro (</a:t>
            </a:r>
            <a:r>
              <a:rPr lang="en-GB"/>
              <a:t>importance, why now(biogenome project), </a:t>
            </a:r>
            <a:r>
              <a:rPr lang="en-GB"/>
              <a:t>definition)</a:t>
            </a:r>
            <a:endParaRPr/>
          </a:p>
          <a:p>
            <a:pPr indent="-342900" lvl="0" marL="457200" rtl="0" algn="l">
              <a:spcBef>
                <a:spcPts val="0"/>
              </a:spcBef>
              <a:spcAft>
                <a:spcPts val="0"/>
              </a:spcAft>
              <a:buSzPts val="1800"/>
              <a:buAutoNum type="arabicPeriod"/>
            </a:pPr>
            <a:r>
              <a:rPr lang="en-GB"/>
              <a:t>metagenomics (7)</a:t>
            </a:r>
            <a:endParaRPr/>
          </a:p>
          <a:p>
            <a:pPr indent="-342900" lvl="0" marL="457200" rtl="0" algn="l">
              <a:spcBef>
                <a:spcPts val="0"/>
              </a:spcBef>
              <a:spcAft>
                <a:spcPts val="0"/>
              </a:spcAft>
              <a:buSzPts val="1800"/>
              <a:buAutoNum type="arabicPeriod"/>
            </a:pPr>
            <a:r>
              <a:rPr lang="en-GB"/>
              <a:t>de Bruijn graph (4)</a:t>
            </a:r>
            <a:endParaRPr/>
          </a:p>
          <a:p>
            <a:pPr indent="-342900" lvl="0" marL="457200" rtl="0" algn="l">
              <a:spcBef>
                <a:spcPts val="0"/>
              </a:spcBef>
              <a:spcAft>
                <a:spcPts val="0"/>
              </a:spcAft>
              <a:buSzPts val="1800"/>
              <a:buAutoNum type="arabicPeriod"/>
            </a:pPr>
            <a:r>
              <a:rPr lang="en-GB"/>
              <a:t>genome assembly (7)</a:t>
            </a:r>
            <a:endParaRPr/>
          </a:p>
          <a:p>
            <a:pPr indent="-342900" lvl="0" marL="457200" rtl="0" algn="l">
              <a:spcBef>
                <a:spcPts val="0"/>
              </a:spcBef>
              <a:spcAft>
                <a:spcPts val="0"/>
              </a:spcAft>
              <a:buSzPts val="1800"/>
              <a:buAutoNum type="arabicPeriod"/>
            </a:pPr>
            <a:r>
              <a:rPr lang="en-GB"/>
              <a:t>kmer counting (5)</a:t>
            </a:r>
            <a:endParaRPr/>
          </a:p>
          <a:p>
            <a:pPr indent="-342900" lvl="0" marL="457200" rtl="0" algn="l">
              <a:spcBef>
                <a:spcPts val="0"/>
              </a:spcBef>
              <a:spcAft>
                <a:spcPts val="0"/>
              </a:spcAft>
              <a:buClr>
                <a:srgbClr val="D9D9D9"/>
              </a:buClr>
              <a:buSzPts val="1800"/>
              <a:buAutoNum type="arabicPeriod"/>
            </a:pPr>
            <a:r>
              <a:rPr lang="en-GB">
                <a:solidFill>
                  <a:srgbClr val="D9D9D9"/>
                </a:solidFill>
              </a:rPr>
              <a:t>sequence compression (6)</a:t>
            </a:r>
            <a:endParaRPr>
              <a:solidFill>
                <a:srgbClr val="D9D9D9"/>
              </a:solidFill>
            </a:endParaRPr>
          </a:p>
          <a:p>
            <a:pPr indent="-342900" lvl="0" marL="457200" rtl="0" algn="l">
              <a:spcBef>
                <a:spcPts val="0"/>
              </a:spcBef>
              <a:spcAft>
                <a:spcPts val="0"/>
              </a:spcAft>
              <a:buClr>
                <a:srgbClr val="D9D9D9"/>
              </a:buClr>
              <a:buSzPts val="1800"/>
              <a:buAutoNum type="arabicPeriod"/>
            </a:pPr>
            <a:r>
              <a:rPr lang="en-GB">
                <a:solidFill>
                  <a:srgbClr val="D9D9D9"/>
                </a:solidFill>
              </a:rPr>
              <a:t>sequence error correction (3)</a:t>
            </a:r>
            <a:endParaRPr>
              <a:solidFill>
                <a:srgbClr val="D9D9D9"/>
              </a:solidFill>
            </a:endParaRPr>
          </a:p>
          <a:p>
            <a:pPr indent="-342900" lvl="0" marL="457200" rtl="0" algn="l">
              <a:spcBef>
                <a:spcPts val="0"/>
              </a:spcBef>
              <a:spcAft>
                <a:spcPts val="0"/>
              </a:spcAft>
              <a:buClr>
                <a:srgbClr val="D9D9D9"/>
              </a:buClr>
              <a:buSzPts val="1800"/>
              <a:buAutoNum type="arabicPeriod"/>
            </a:pPr>
            <a:r>
              <a:rPr lang="en-GB">
                <a:solidFill>
                  <a:srgbClr val="D9D9D9"/>
                </a:solidFill>
              </a:rPr>
              <a:t>variant calling (3)</a:t>
            </a:r>
            <a:endParaRPr>
              <a:solidFill>
                <a:srgbClr val="D9D9D9"/>
              </a:solidFill>
            </a:endParaRPr>
          </a:p>
          <a:p>
            <a:pPr indent="-342900" lvl="0" marL="457200" rtl="0" algn="l">
              <a:spcBef>
                <a:spcPts val="0"/>
              </a:spcBef>
              <a:spcAft>
                <a:spcPts val="0"/>
              </a:spcAft>
              <a:buSzPts val="1800"/>
              <a:buAutoNum type="arabicPeriod"/>
            </a:pPr>
            <a:r>
              <a:rPr lang="en-GB"/>
              <a:t>Discussion and conclusion </a:t>
            </a:r>
            <a:endParaRPr/>
          </a:p>
          <a:p>
            <a:pPr indent="0" lvl="0" marL="0" rtl="0" algn="l">
              <a:spcBef>
                <a:spcPts val="1200"/>
              </a:spcBef>
              <a:spcAft>
                <a:spcPts val="1200"/>
              </a:spcAft>
              <a:buNone/>
            </a:pPr>
            <a:r>
              <a:rPr lang="en-GB"/>
              <a:t>Tables, figure.</a:t>
            </a:r>
            <a:endParaRPr/>
          </a:p>
        </p:txBody>
      </p:sp>
      <p:sp>
        <p:nvSpPr>
          <p:cNvPr id="618" name="Google Shape;61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4" name="Google Shape;62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25" name="Google Shape;62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26" name="Google Shape;626;p63"/>
          <p:cNvPicPr preferRelativeResize="0"/>
          <p:nvPr/>
        </p:nvPicPr>
        <p:blipFill>
          <a:blip r:embed="rId3">
            <a:alphaModFix/>
          </a:blip>
          <a:stretch>
            <a:fillRect/>
          </a:stretch>
        </p:blipFill>
        <p:spPr>
          <a:xfrm>
            <a:off x="504200" y="500837"/>
            <a:ext cx="7437623" cy="4141826"/>
          </a:xfrm>
          <a:prstGeom prst="rect">
            <a:avLst/>
          </a:prstGeom>
          <a:noFill/>
          <a:ln>
            <a:noFill/>
          </a:ln>
        </p:spPr>
      </p:pic>
      <p:sp>
        <p:nvSpPr>
          <p:cNvPr id="627" name="Google Shape;627;p63"/>
          <p:cNvSpPr txBox="1"/>
          <p:nvPr/>
        </p:nvSpPr>
        <p:spPr>
          <a:xfrm>
            <a:off x="4683025" y="4628575"/>
            <a:ext cx="401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9E9E9E"/>
                </a:solidFill>
              </a:rPr>
              <a:t>De novo Nanopore read quality improvement using deep learning, BMC bioinformatics  2019</a:t>
            </a:r>
            <a:endParaRPr sz="1000">
              <a:solidFill>
                <a:srgbClr val="9E9E9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1" name="Shape 631"/>
        <p:cNvGrpSpPr/>
        <p:nvPr/>
      </p:nvGrpSpPr>
      <p:grpSpPr>
        <a:xfrm>
          <a:off x="0" y="0"/>
          <a:ext cx="0" cy="0"/>
          <a:chOff x="0" y="0"/>
          <a:chExt cx="0" cy="0"/>
        </a:xfrm>
      </p:grpSpPr>
      <p:sp>
        <p:nvSpPr>
          <p:cNvPr id="632" name="Google Shape;63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3" name="Google Shape;633;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34" name="Google Shape;634;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35" name="Google Shape;635;p64"/>
          <p:cNvPicPr preferRelativeResize="0"/>
          <p:nvPr/>
        </p:nvPicPr>
        <p:blipFill>
          <a:blip r:embed="rId3">
            <a:alphaModFix/>
          </a:blip>
          <a:stretch>
            <a:fillRect/>
          </a:stretch>
        </p:blipFill>
        <p:spPr>
          <a:xfrm>
            <a:off x="1158149" y="246425"/>
            <a:ext cx="6069949" cy="4322450"/>
          </a:xfrm>
          <a:prstGeom prst="rect">
            <a:avLst/>
          </a:prstGeom>
          <a:noFill/>
          <a:ln>
            <a:noFill/>
          </a:ln>
        </p:spPr>
      </p:pic>
      <p:sp>
        <p:nvSpPr>
          <p:cNvPr id="636" name="Google Shape;636;p64"/>
          <p:cNvSpPr txBox="1"/>
          <p:nvPr/>
        </p:nvSpPr>
        <p:spPr>
          <a:xfrm>
            <a:off x="4683025" y="4628575"/>
            <a:ext cx="401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9E9E9E"/>
                </a:solidFill>
              </a:rPr>
              <a:t>Error correction enables use of Oxford Nanopore technology for reference-free transcriptome analysis, Nature communication, 2021.</a:t>
            </a:r>
            <a:endParaRPr sz="1000">
              <a:solidFill>
                <a:srgbClr val="9E9E9E"/>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0" name="Shape 640"/>
        <p:cNvGrpSpPr/>
        <p:nvPr/>
      </p:nvGrpSpPr>
      <p:grpSpPr>
        <a:xfrm>
          <a:off x="0" y="0"/>
          <a:ext cx="0" cy="0"/>
          <a:chOff x="0" y="0"/>
          <a:chExt cx="0" cy="0"/>
        </a:xfrm>
      </p:grpSpPr>
      <p:sp>
        <p:nvSpPr>
          <p:cNvPr id="641" name="Google Shape;64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2" name="Google Shape;642;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43" name="Google Shape;64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44" name="Google Shape;644;p65"/>
          <p:cNvPicPr preferRelativeResize="0"/>
          <p:nvPr/>
        </p:nvPicPr>
        <p:blipFill>
          <a:blip r:embed="rId3">
            <a:alphaModFix/>
          </a:blip>
          <a:stretch>
            <a:fillRect/>
          </a:stretch>
        </p:blipFill>
        <p:spPr>
          <a:xfrm>
            <a:off x="-1" y="420137"/>
            <a:ext cx="2254075" cy="4303224"/>
          </a:xfrm>
          <a:prstGeom prst="rect">
            <a:avLst/>
          </a:prstGeom>
          <a:noFill/>
          <a:ln>
            <a:noFill/>
          </a:ln>
        </p:spPr>
      </p:pic>
      <p:pic>
        <p:nvPicPr>
          <p:cNvPr id="645" name="Google Shape;645;p65"/>
          <p:cNvPicPr preferRelativeResize="0"/>
          <p:nvPr/>
        </p:nvPicPr>
        <p:blipFill>
          <a:blip r:embed="rId4">
            <a:alphaModFix/>
          </a:blip>
          <a:stretch>
            <a:fillRect/>
          </a:stretch>
        </p:blipFill>
        <p:spPr>
          <a:xfrm>
            <a:off x="2719650" y="781725"/>
            <a:ext cx="3003001" cy="3469449"/>
          </a:xfrm>
          <a:prstGeom prst="rect">
            <a:avLst/>
          </a:prstGeom>
          <a:noFill/>
          <a:ln>
            <a:noFill/>
          </a:ln>
        </p:spPr>
      </p:pic>
      <p:pic>
        <p:nvPicPr>
          <p:cNvPr id="646" name="Google Shape;646;p65"/>
          <p:cNvPicPr preferRelativeResize="0"/>
          <p:nvPr/>
        </p:nvPicPr>
        <p:blipFill>
          <a:blip r:embed="rId5">
            <a:alphaModFix/>
          </a:blip>
          <a:stretch>
            <a:fillRect/>
          </a:stretch>
        </p:blipFill>
        <p:spPr>
          <a:xfrm>
            <a:off x="5577649" y="1261200"/>
            <a:ext cx="3611674" cy="2621100"/>
          </a:xfrm>
          <a:prstGeom prst="rect">
            <a:avLst/>
          </a:prstGeom>
          <a:noFill/>
          <a:ln>
            <a:noFill/>
          </a:ln>
        </p:spPr>
      </p:pic>
      <p:sp>
        <p:nvSpPr>
          <p:cNvPr id="647" name="Google Shape;647;p65"/>
          <p:cNvSpPr txBox="1"/>
          <p:nvPr/>
        </p:nvSpPr>
        <p:spPr>
          <a:xfrm>
            <a:off x="4683025" y="4628575"/>
            <a:ext cx="401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9E9E9E"/>
                </a:solidFill>
              </a:rPr>
              <a:t>Vechat</a:t>
            </a:r>
            <a:endParaRPr sz="1000">
              <a:solidFill>
                <a:srgbClr val="9E9E9E"/>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1" name="Shape 651"/>
        <p:cNvGrpSpPr/>
        <p:nvPr/>
      </p:nvGrpSpPr>
      <p:grpSpPr>
        <a:xfrm>
          <a:off x="0" y="0"/>
          <a:ext cx="0" cy="0"/>
          <a:chOff x="0" y="0"/>
          <a:chExt cx="0" cy="0"/>
        </a:xfrm>
      </p:grpSpPr>
      <p:sp>
        <p:nvSpPr>
          <p:cNvPr id="652" name="Google Shape;65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Hash function</a:t>
            </a:r>
            <a:endParaRPr/>
          </a:p>
        </p:txBody>
      </p:sp>
      <p:sp>
        <p:nvSpPr>
          <p:cNvPr id="653" name="Google Shape;653;p66"/>
          <p:cNvSpPr txBox="1"/>
          <p:nvPr>
            <p:ph idx="1" type="body"/>
          </p:nvPr>
        </p:nvSpPr>
        <p:spPr>
          <a:xfrm>
            <a:off x="311700" y="1152475"/>
            <a:ext cx="440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 hash function is any function that can be used to map data of arbitrary size to fixed-size values.</a:t>
            </a:r>
            <a:endParaRPr/>
          </a:p>
        </p:txBody>
      </p:sp>
      <p:pic>
        <p:nvPicPr>
          <p:cNvPr id="654" name="Google Shape;654;p66"/>
          <p:cNvPicPr preferRelativeResize="0"/>
          <p:nvPr/>
        </p:nvPicPr>
        <p:blipFill>
          <a:blip r:embed="rId3">
            <a:alphaModFix/>
          </a:blip>
          <a:stretch>
            <a:fillRect/>
          </a:stretch>
        </p:blipFill>
        <p:spPr>
          <a:xfrm>
            <a:off x="4810900" y="278400"/>
            <a:ext cx="4280950" cy="4586725"/>
          </a:xfrm>
          <a:prstGeom prst="rect">
            <a:avLst/>
          </a:prstGeom>
          <a:noFill/>
          <a:ln>
            <a:noFill/>
          </a:ln>
        </p:spPr>
      </p:pic>
      <p:sp>
        <p:nvSpPr>
          <p:cNvPr id="655" name="Google Shape;655;p66"/>
          <p:cNvSpPr txBox="1"/>
          <p:nvPr/>
        </p:nvSpPr>
        <p:spPr>
          <a:xfrm>
            <a:off x="7239425" y="4568875"/>
            <a:ext cx="18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wikipedia</a:t>
            </a:r>
            <a:endParaRPr/>
          </a:p>
        </p:txBody>
      </p:sp>
      <p:sp>
        <p:nvSpPr>
          <p:cNvPr id="656" name="Google Shape;65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0" name="Shape 660"/>
        <p:cNvGrpSpPr/>
        <p:nvPr/>
      </p:nvGrpSpPr>
      <p:grpSpPr>
        <a:xfrm>
          <a:off x="0" y="0"/>
          <a:ext cx="0" cy="0"/>
          <a:chOff x="0" y="0"/>
          <a:chExt cx="0" cy="0"/>
        </a:xfrm>
      </p:grpSpPr>
      <p:sp>
        <p:nvSpPr>
          <p:cNvPr id="661" name="Google Shape;66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Burrows–Wheeler transform</a:t>
            </a:r>
            <a:endParaRPr/>
          </a:p>
        </p:txBody>
      </p:sp>
      <p:sp>
        <p:nvSpPr>
          <p:cNvPr id="662" name="Google Shape;662;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3" name="Google Shape;663;p67"/>
          <p:cNvPicPr preferRelativeResize="0"/>
          <p:nvPr/>
        </p:nvPicPr>
        <p:blipFill>
          <a:blip r:embed="rId3">
            <a:alphaModFix/>
          </a:blip>
          <a:stretch>
            <a:fillRect/>
          </a:stretch>
        </p:blipFill>
        <p:spPr>
          <a:xfrm>
            <a:off x="215250" y="1291550"/>
            <a:ext cx="8236099" cy="3100600"/>
          </a:xfrm>
          <a:prstGeom prst="rect">
            <a:avLst/>
          </a:prstGeom>
          <a:noFill/>
          <a:ln>
            <a:noFill/>
          </a:ln>
        </p:spPr>
      </p:pic>
      <p:sp>
        <p:nvSpPr>
          <p:cNvPr id="664" name="Google Shape;664;p67"/>
          <p:cNvSpPr txBox="1"/>
          <p:nvPr/>
        </p:nvSpPr>
        <p:spPr>
          <a:xfrm>
            <a:off x="7239425" y="4568875"/>
            <a:ext cx="181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langmead-lab.org/teaching-materials/</a:t>
            </a:r>
            <a:endParaRPr/>
          </a:p>
        </p:txBody>
      </p:sp>
      <p:sp>
        <p:nvSpPr>
          <p:cNvPr id="665" name="Google Shape;665;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9" name="Shape 669"/>
        <p:cNvGrpSpPr/>
        <p:nvPr/>
      </p:nvGrpSpPr>
      <p:grpSpPr>
        <a:xfrm>
          <a:off x="0" y="0"/>
          <a:ext cx="0" cy="0"/>
          <a:chOff x="0" y="0"/>
          <a:chExt cx="0" cy="0"/>
        </a:xfrm>
      </p:grpSpPr>
      <p:sp>
        <p:nvSpPr>
          <p:cNvPr id="670" name="Google Shape;67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Suffix array</a:t>
            </a:r>
            <a:endParaRPr/>
          </a:p>
        </p:txBody>
      </p:sp>
      <p:sp>
        <p:nvSpPr>
          <p:cNvPr id="671" name="Google Shape;671;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2" name="Google Shape;672;p68"/>
          <p:cNvPicPr preferRelativeResize="0"/>
          <p:nvPr/>
        </p:nvPicPr>
        <p:blipFill>
          <a:blip r:embed="rId3">
            <a:alphaModFix/>
          </a:blip>
          <a:stretch>
            <a:fillRect/>
          </a:stretch>
        </p:blipFill>
        <p:spPr>
          <a:xfrm>
            <a:off x="1217275" y="1467972"/>
            <a:ext cx="6554624" cy="2918800"/>
          </a:xfrm>
          <a:prstGeom prst="rect">
            <a:avLst/>
          </a:prstGeom>
          <a:noFill/>
          <a:ln>
            <a:noFill/>
          </a:ln>
        </p:spPr>
      </p:pic>
      <p:sp>
        <p:nvSpPr>
          <p:cNvPr id="673" name="Google Shape;673;p68"/>
          <p:cNvSpPr txBox="1"/>
          <p:nvPr/>
        </p:nvSpPr>
        <p:spPr>
          <a:xfrm>
            <a:off x="1858000" y="4350450"/>
            <a:ext cx="13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BWT</a:t>
            </a:r>
            <a:endParaRPr/>
          </a:p>
        </p:txBody>
      </p:sp>
      <p:sp>
        <p:nvSpPr>
          <p:cNvPr id="674" name="Google Shape;674;p68"/>
          <p:cNvSpPr txBox="1"/>
          <p:nvPr/>
        </p:nvSpPr>
        <p:spPr>
          <a:xfrm>
            <a:off x="7239425" y="4568875"/>
            <a:ext cx="181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langmead-lab.org/teaching-materials/</a:t>
            </a:r>
            <a:endParaRPr>
              <a:solidFill>
                <a:schemeClr val="dk1"/>
              </a:solidFill>
            </a:endParaRPr>
          </a:p>
          <a:p>
            <a:pPr indent="0" lvl="0" marL="0" rtl="0" algn="l">
              <a:spcBef>
                <a:spcPts val="0"/>
              </a:spcBef>
              <a:spcAft>
                <a:spcPts val="0"/>
              </a:spcAft>
              <a:buNone/>
            </a:pPr>
            <a:r>
              <a:t/>
            </a:r>
            <a:endParaRPr/>
          </a:p>
        </p:txBody>
      </p:sp>
      <p:sp>
        <p:nvSpPr>
          <p:cNvPr id="675" name="Google Shape;67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9" name="Shape 679"/>
        <p:cNvGrpSpPr/>
        <p:nvPr/>
      </p:nvGrpSpPr>
      <p:grpSpPr>
        <a:xfrm>
          <a:off x="0" y="0"/>
          <a:ext cx="0" cy="0"/>
          <a:chOff x="0" y="0"/>
          <a:chExt cx="0" cy="0"/>
        </a:xfrm>
      </p:grpSpPr>
      <p:sp>
        <p:nvSpPr>
          <p:cNvPr id="680" name="Google Shape;68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FM index</a:t>
            </a:r>
            <a:endParaRPr/>
          </a:p>
        </p:txBody>
      </p:sp>
      <p:sp>
        <p:nvSpPr>
          <p:cNvPr id="681" name="Google Shape;68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Using the BWT matrix</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a last-to-first column mapping LF(i) from an index i to an index j, such that F[j] = L[i]</a:t>
            </a:r>
            <a:endParaRPr/>
          </a:p>
        </p:txBody>
      </p:sp>
      <p:pic>
        <p:nvPicPr>
          <p:cNvPr id="682" name="Google Shape;682;p69"/>
          <p:cNvPicPr preferRelativeResize="0"/>
          <p:nvPr/>
        </p:nvPicPr>
        <p:blipFill>
          <a:blip r:embed="rId3">
            <a:alphaModFix/>
          </a:blip>
          <a:stretch>
            <a:fillRect/>
          </a:stretch>
        </p:blipFill>
        <p:spPr>
          <a:xfrm>
            <a:off x="5870301" y="832500"/>
            <a:ext cx="2864600" cy="4254350"/>
          </a:xfrm>
          <a:prstGeom prst="rect">
            <a:avLst/>
          </a:prstGeom>
          <a:noFill/>
          <a:ln>
            <a:noFill/>
          </a:ln>
        </p:spPr>
      </p:pic>
      <p:sp>
        <p:nvSpPr>
          <p:cNvPr id="683" name="Google Shape;68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7" name="Shape 687"/>
        <p:cNvGrpSpPr/>
        <p:nvPr/>
      </p:nvGrpSpPr>
      <p:grpSpPr>
        <a:xfrm>
          <a:off x="0" y="0"/>
          <a:ext cx="0" cy="0"/>
          <a:chOff x="0" y="0"/>
          <a:chExt cx="0" cy="0"/>
        </a:xfrm>
      </p:grpSpPr>
      <p:sp>
        <p:nvSpPr>
          <p:cNvPr id="688" name="Google Shape;68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Bloom filter</a:t>
            </a:r>
            <a:endParaRPr/>
          </a:p>
        </p:txBody>
      </p:sp>
      <p:sp>
        <p:nvSpPr>
          <p:cNvPr id="689" name="Google Shape;689;p70"/>
          <p:cNvSpPr txBox="1"/>
          <p:nvPr>
            <p:ph idx="1" type="body"/>
          </p:nvPr>
        </p:nvSpPr>
        <p:spPr>
          <a:xfrm>
            <a:off x="311700" y="1152475"/>
            <a:ext cx="48264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a space-efficient probabilistic data structure</a:t>
            </a:r>
            <a:endParaRPr/>
          </a:p>
          <a:p>
            <a:pPr indent="-342900" lvl="0" marL="457200" rtl="0" algn="l">
              <a:spcBef>
                <a:spcPts val="0"/>
              </a:spcBef>
              <a:spcAft>
                <a:spcPts val="0"/>
              </a:spcAft>
              <a:buSzPts val="1800"/>
              <a:buChar char="●"/>
            </a:pPr>
            <a:r>
              <a:rPr lang="en-GB"/>
              <a:t>test whether an element is a member of a set</a:t>
            </a:r>
            <a:endParaRPr/>
          </a:p>
          <a:p>
            <a:pPr indent="-342900" lvl="0" marL="457200" rtl="0" algn="l">
              <a:spcBef>
                <a:spcPts val="0"/>
              </a:spcBef>
              <a:spcAft>
                <a:spcPts val="0"/>
              </a:spcAft>
              <a:buSzPts val="1800"/>
              <a:buChar char="●"/>
            </a:pPr>
            <a:r>
              <a:rPr lang="en-GB"/>
              <a:t>False positive matches are possible, but false negatives are not</a:t>
            </a:r>
            <a:endParaRPr/>
          </a:p>
          <a:p>
            <a:pPr indent="-342900" lvl="0" marL="457200" rtl="0" algn="l">
              <a:spcBef>
                <a:spcPts val="0"/>
              </a:spcBef>
              <a:spcAft>
                <a:spcPts val="0"/>
              </a:spcAft>
              <a:buSzPts val="1800"/>
              <a:buChar char="●"/>
            </a:pPr>
            <a:r>
              <a:rPr lang="en-GB"/>
              <a:t>An empty Bloom filter is a bit array of m bits, all set to 0.</a:t>
            </a:r>
            <a:endParaRPr/>
          </a:p>
          <a:p>
            <a:pPr indent="-342900" lvl="0" marL="457200" rtl="0" algn="l">
              <a:spcBef>
                <a:spcPts val="0"/>
              </a:spcBef>
              <a:spcAft>
                <a:spcPts val="0"/>
              </a:spcAft>
              <a:buSzPts val="1800"/>
              <a:buChar char="●"/>
            </a:pPr>
            <a:r>
              <a:rPr lang="en-GB"/>
              <a:t>Using k different hash functions</a:t>
            </a:r>
            <a:endParaRPr/>
          </a:p>
          <a:p>
            <a:pPr indent="-342900" lvl="0" marL="457200" rtl="0" algn="l">
              <a:spcBef>
                <a:spcPts val="0"/>
              </a:spcBef>
              <a:spcAft>
                <a:spcPts val="0"/>
              </a:spcAft>
              <a:buSzPts val="1800"/>
              <a:buChar char="●"/>
            </a:pPr>
            <a:r>
              <a:rPr lang="en-GB"/>
              <a:t>each function maps (hashes) an element to </a:t>
            </a:r>
            <a:r>
              <a:rPr lang="en-GB"/>
              <a:t>one of the </a:t>
            </a:r>
            <a:r>
              <a:rPr lang="en-GB"/>
              <a:t>m array positions.</a:t>
            </a:r>
            <a:endParaRPr/>
          </a:p>
        </p:txBody>
      </p:sp>
      <p:pic>
        <p:nvPicPr>
          <p:cNvPr id="690" name="Google Shape;690;p70"/>
          <p:cNvPicPr preferRelativeResize="0"/>
          <p:nvPr/>
        </p:nvPicPr>
        <p:blipFill rotWithShape="1">
          <a:blip r:embed="rId3">
            <a:alphaModFix/>
          </a:blip>
          <a:srcRect b="0" l="48583" r="0" t="0"/>
          <a:stretch/>
        </p:blipFill>
        <p:spPr>
          <a:xfrm>
            <a:off x="5137974" y="2459500"/>
            <a:ext cx="4006024" cy="2684001"/>
          </a:xfrm>
          <a:prstGeom prst="rect">
            <a:avLst/>
          </a:prstGeom>
          <a:noFill/>
          <a:ln>
            <a:noFill/>
          </a:ln>
        </p:spPr>
      </p:pic>
      <p:sp>
        <p:nvSpPr>
          <p:cNvPr id="691" name="Google Shape;691;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5" name="Shape 695"/>
        <p:cNvGrpSpPr/>
        <p:nvPr/>
      </p:nvGrpSpPr>
      <p:grpSpPr>
        <a:xfrm>
          <a:off x="0" y="0"/>
          <a:ext cx="0" cy="0"/>
          <a:chOff x="0" y="0"/>
          <a:chExt cx="0" cy="0"/>
        </a:xfrm>
      </p:grpSpPr>
      <p:sp>
        <p:nvSpPr>
          <p:cNvPr id="696" name="Google Shape;69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7" name="Google Shape;697;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8" name="Google Shape;698;p71"/>
          <p:cNvPicPr preferRelativeResize="0"/>
          <p:nvPr/>
        </p:nvPicPr>
        <p:blipFill>
          <a:blip r:embed="rId3">
            <a:alphaModFix/>
          </a:blip>
          <a:stretch>
            <a:fillRect/>
          </a:stretch>
        </p:blipFill>
        <p:spPr>
          <a:xfrm>
            <a:off x="930950" y="1220326"/>
            <a:ext cx="7217300" cy="3537576"/>
          </a:xfrm>
          <a:prstGeom prst="rect">
            <a:avLst/>
          </a:prstGeom>
          <a:noFill/>
          <a:ln>
            <a:noFill/>
          </a:ln>
        </p:spPr>
      </p:pic>
      <p:sp>
        <p:nvSpPr>
          <p:cNvPr id="699" name="Google Shape;69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Fast growing genomics data</a:t>
            </a:r>
            <a:endParaRPr b="1" sz="2720"/>
          </a:p>
        </p:txBody>
      </p:sp>
      <p:pic>
        <p:nvPicPr>
          <p:cNvPr id="112" name="Google Shape;112;p18"/>
          <p:cNvPicPr preferRelativeResize="0"/>
          <p:nvPr/>
        </p:nvPicPr>
        <p:blipFill>
          <a:blip r:embed="rId3">
            <a:alphaModFix/>
          </a:blip>
          <a:stretch>
            <a:fillRect/>
          </a:stretch>
        </p:blipFill>
        <p:spPr>
          <a:xfrm>
            <a:off x="4528250" y="1408723"/>
            <a:ext cx="4068400" cy="3051278"/>
          </a:xfrm>
          <a:prstGeom prst="rect">
            <a:avLst/>
          </a:prstGeom>
          <a:noFill/>
          <a:ln>
            <a:noFill/>
          </a:ln>
        </p:spPr>
      </p:pic>
      <p:sp>
        <p:nvSpPr>
          <p:cNvPr id="113" name="Google Shape;113;p18"/>
          <p:cNvSpPr txBox="1"/>
          <p:nvPr/>
        </p:nvSpPr>
        <p:spPr>
          <a:xfrm>
            <a:off x="5813450" y="4851000"/>
            <a:ext cx="1782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595959"/>
                </a:solidFill>
              </a:rPr>
              <a:t>ncbi.nlm.nih.gov/sra/docs/sragrowth/</a:t>
            </a:r>
            <a:endParaRPr sz="700">
              <a:solidFill>
                <a:srgbClr val="595959"/>
              </a:solidFill>
            </a:endParaRPr>
          </a:p>
        </p:txBody>
      </p:sp>
      <p:pic>
        <p:nvPicPr>
          <p:cNvPr id="114" name="Google Shape;114;p18"/>
          <p:cNvPicPr preferRelativeResize="0"/>
          <p:nvPr/>
        </p:nvPicPr>
        <p:blipFill rotWithShape="1">
          <a:blip r:embed="rId4">
            <a:alphaModFix/>
          </a:blip>
          <a:srcRect b="0" l="0" r="0" t="50541"/>
          <a:stretch/>
        </p:blipFill>
        <p:spPr>
          <a:xfrm>
            <a:off x="540275" y="1627463"/>
            <a:ext cx="3262460" cy="2506087"/>
          </a:xfrm>
          <a:prstGeom prst="rect">
            <a:avLst/>
          </a:prstGeom>
          <a:noFill/>
          <a:ln>
            <a:noFill/>
          </a:ln>
        </p:spPr>
      </p:pic>
      <p:sp>
        <p:nvSpPr>
          <p:cNvPr id="115" name="Google Shape;115;p18"/>
          <p:cNvSpPr txBox="1"/>
          <p:nvPr/>
        </p:nvSpPr>
        <p:spPr>
          <a:xfrm>
            <a:off x="1145450" y="4743300"/>
            <a:ext cx="21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700">
                <a:solidFill>
                  <a:srgbClr val="595959"/>
                </a:solidFill>
              </a:rPr>
              <a:t>The European Nucleotide Archive in 2020,  Nucleic Acids Research</a:t>
            </a:r>
            <a:endParaRPr sz="700">
              <a:solidFill>
                <a:srgbClr val="595959"/>
              </a:solidFill>
            </a:endParaRPr>
          </a:p>
        </p:txBody>
      </p:sp>
      <p:sp>
        <p:nvSpPr>
          <p:cNvPr id="116" name="Google Shape;11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3" name="Shape 703"/>
        <p:cNvGrpSpPr/>
        <p:nvPr/>
      </p:nvGrpSpPr>
      <p:grpSpPr>
        <a:xfrm>
          <a:off x="0" y="0"/>
          <a:ext cx="0" cy="0"/>
          <a:chOff x="0" y="0"/>
          <a:chExt cx="0" cy="0"/>
        </a:xfrm>
      </p:grpSpPr>
      <p:sp>
        <p:nvSpPr>
          <p:cNvPr id="704" name="Google Shape;70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MinHASH</a:t>
            </a:r>
            <a:endParaRPr/>
          </a:p>
        </p:txBody>
      </p:sp>
      <p:sp>
        <p:nvSpPr>
          <p:cNvPr id="705" name="Google Shape;705;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6" name="Google Shape;706;p72"/>
          <p:cNvPicPr preferRelativeResize="0"/>
          <p:nvPr/>
        </p:nvPicPr>
        <p:blipFill rotWithShape="1">
          <a:blip r:embed="rId3">
            <a:alphaModFix/>
          </a:blip>
          <a:srcRect b="31058" l="0" r="0" t="0"/>
          <a:stretch/>
        </p:blipFill>
        <p:spPr>
          <a:xfrm>
            <a:off x="5355500" y="0"/>
            <a:ext cx="3476792" cy="5143499"/>
          </a:xfrm>
          <a:prstGeom prst="rect">
            <a:avLst/>
          </a:prstGeom>
          <a:noFill/>
          <a:ln>
            <a:noFill/>
          </a:ln>
        </p:spPr>
      </p:pic>
      <p:pic>
        <p:nvPicPr>
          <p:cNvPr id="707" name="Google Shape;707;p72"/>
          <p:cNvPicPr preferRelativeResize="0"/>
          <p:nvPr/>
        </p:nvPicPr>
        <p:blipFill>
          <a:blip r:embed="rId4">
            <a:alphaModFix/>
          </a:blip>
          <a:stretch>
            <a:fillRect/>
          </a:stretch>
        </p:blipFill>
        <p:spPr>
          <a:xfrm>
            <a:off x="446824" y="1223612"/>
            <a:ext cx="4479975" cy="3772624"/>
          </a:xfrm>
          <a:prstGeom prst="rect">
            <a:avLst/>
          </a:prstGeom>
          <a:noFill/>
          <a:ln>
            <a:noFill/>
          </a:ln>
        </p:spPr>
      </p:pic>
      <p:sp>
        <p:nvSpPr>
          <p:cNvPr id="708" name="Google Shape;70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2" name="Shape 712"/>
        <p:cNvGrpSpPr/>
        <p:nvPr/>
      </p:nvGrpSpPr>
      <p:grpSpPr>
        <a:xfrm>
          <a:off x="0" y="0"/>
          <a:ext cx="0" cy="0"/>
          <a:chOff x="0" y="0"/>
          <a:chExt cx="0" cy="0"/>
        </a:xfrm>
      </p:grpSpPr>
      <p:sp>
        <p:nvSpPr>
          <p:cNvPr id="713" name="Google Shape;71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StrobeMer</a:t>
            </a:r>
            <a:endParaRPr/>
          </a:p>
        </p:txBody>
      </p:sp>
      <p:sp>
        <p:nvSpPr>
          <p:cNvPr id="714" name="Google Shape;714;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15" name="Google Shape;71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16" name="Google Shape;716;p73"/>
          <p:cNvPicPr preferRelativeResize="0"/>
          <p:nvPr/>
        </p:nvPicPr>
        <p:blipFill>
          <a:blip r:embed="rId3">
            <a:alphaModFix/>
          </a:blip>
          <a:stretch>
            <a:fillRect/>
          </a:stretch>
        </p:blipFill>
        <p:spPr>
          <a:xfrm>
            <a:off x="1060625" y="2053201"/>
            <a:ext cx="6734900" cy="23030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0" name="Shape 720"/>
        <p:cNvGrpSpPr/>
        <p:nvPr/>
      </p:nvGrpSpPr>
      <p:grpSpPr>
        <a:xfrm>
          <a:off x="0" y="0"/>
          <a:ext cx="0" cy="0"/>
          <a:chOff x="0" y="0"/>
          <a:chExt cx="0" cy="0"/>
        </a:xfrm>
      </p:grpSpPr>
      <p:sp>
        <p:nvSpPr>
          <p:cNvPr id="721" name="Google Shape;72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Read alignment</a:t>
            </a:r>
            <a:endParaRPr/>
          </a:p>
        </p:txBody>
      </p:sp>
      <p:sp>
        <p:nvSpPr>
          <p:cNvPr id="722" name="Google Shape;722;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aligners minimap (42) and minimap2 (43) are designed to align very long reads that have high error rates. These aligners use minimizers to anchor the alignment. First, all the minimizers of the reference sequence are computed and entered into a hash table, where the key is the sequence of the minimizer, and the value is a list of all the indices in the reference sequence where this k-mer is selected as the minimizer. In aligning a query sequence, the minimizers of the query are searched in the hash table for locations where the query might align.</a:t>
            </a:r>
            <a:endParaRPr/>
          </a:p>
        </p:txBody>
      </p:sp>
      <p:sp>
        <p:nvSpPr>
          <p:cNvPr id="723" name="Google Shape;72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7" name="Shape 727"/>
        <p:cNvGrpSpPr/>
        <p:nvPr/>
      </p:nvGrpSpPr>
      <p:grpSpPr>
        <a:xfrm>
          <a:off x="0" y="0"/>
          <a:ext cx="0" cy="0"/>
          <a:chOff x="0" y="0"/>
          <a:chExt cx="0" cy="0"/>
        </a:xfrm>
      </p:grpSpPr>
      <p:sp>
        <p:nvSpPr>
          <p:cNvPr id="728" name="Google Shape;728;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https://kamimrcht.github.io/webpage/sets_kmer_sets.html</a:t>
            </a:r>
            <a:endParaRPr/>
          </a:p>
        </p:txBody>
      </p:sp>
      <p:pic>
        <p:nvPicPr>
          <p:cNvPr id="729" name="Google Shape;729;p75"/>
          <p:cNvPicPr preferRelativeResize="0"/>
          <p:nvPr/>
        </p:nvPicPr>
        <p:blipFill>
          <a:blip r:embed="rId3">
            <a:alphaModFix/>
          </a:blip>
          <a:stretch>
            <a:fillRect/>
          </a:stretch>
        </p:blipFill>
        <p:spPr>
          <a:xfrm>
            <a:off x="110277" y="193925"/>
            <a:ext cx="8844774" cy="3778900"/>
          </a:xfrm>
          <a:prstGeom prst="rect">
            <a:avLst/>
          </a:prstGeom>
          <a:noFill/>
          <a:ln>
            <a:noFill/>
          </a:ln>
        </p:spPr>
      </p:pic>
      <p:sp>
        <p:nvSpPr>
          <p:cNvPr id="730" name="Google Shape;730;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4" name="Shape 734"/>
        <p:cNvGrpSpPr/>
        <p:nvPr/>
      </p:nvGrpSpPr>
      <p:grpSpPr>
        <a:xfrm>
          <a:off x="0" y="0"/>
          <a:ext cx="0" cy="0"/>
          <a:chOff x="0" y="0"/>
          <a:chExt cx="0" cy="0"/>
        </a:xfrm>
      </p:grpSpPr>
      <p:sp>
        <p:nvSpPr>
          <p:cNvPr id="735" name="Google Shape;735;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6" name="Google Shape;736;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I need two volunteers as two workers threads</a:t>
            </a:r>
            <a:endParaRPr/>
          </a:p>
          <a:p>
            <a:pPr indent="0" lvl="0" marL="0" rtl="0" algn="l">
              <a:spcBef>
                <a:spcPts val="1200"/>
              </a:spcBef>
              <a:spcAft>
                <a:spcPts val="0"/>
              </a:spcAft>
              <a:buNone/>
            </a:pPr>
            <a:r>
              <a:rPr lang="en-GB"/>
              <a:t>I will be the  memory and will answer you.</a:t>
            </a:r>
            <a:endParaRPr/>
          </a:p>
          <a:p>
            <a:pPr indent="0" lvl="0" marL="0" rtl="0" algn="l">
              <a:spcBef>
                <a:spcPts val="1200"/>
              </a:spcBef>
              <a:spcAft>
                <a:spcPts val="0"/>
              </a:spcAft>
              <a:buNone/>
            </a:pPr>
            <a:r>
              <a:rPr lang="en-GB"/>
              <a:t>Let’s do it as role </a:t>
            </a:r>
            <a:r>
              <a:rPr lang="en-GB"/>
              <a:t>play.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You could either</a:t>
            </a:r>
            <a:endParaRPr/>
          </a:p>
          <a:p>
            <a:pPr indent="-342900" lvl="0" marL="457200" rtl="0" algn="l">
              <a:spcBef>
                <a:spcPts val="1200"/>
              </a:spcBef>
              <a:spcAft>
                <a:spcPts val="0"/>
              </a:spcAft>
              <a:buSzPts val="1800"/>
              <a:buAutoNum type="arabicParenR"/>
            </a:pPr>
            <a:r>
              <a:rPr lang="en-GB"/>
              <a:t>Ask to read</a:t>
            </a:r>
            <a:endParaRPr/>
          </a:p>
          <a:p>
            <a:pPr indent="-342900" lvl="0" marL="457200" rtl="0" algn="l">
              <a:spcBef>
                <a:spcPts val="0"/>
              </a:spcBef>
              <a:spcAft>
                <a:spcPts val="0"/>
              </a:spcAft>
              <a:buSzPts val="1800"/>
              <a:buAutoNum type="arabicParenR"/>
            </a:pPr>
            <a:r>
              <a:rPr lang="en-GB"/>
              <a:t>Ask to increment</a:t>
            </a:r>
            <a:endParaRPr/>
          </a:p>
          <a:p>
            <a:pPr indent="-342900" lvl="0" marL="457200" rtl="0" algn="l">
              <a:spcBef>
                <a:spcPts val="0"/>
              </a:spcBef>
              <a:spcAft>
                <a:spcPts val="0"/>
              </a:spcAft>
              <a:buSzPts val="1800"/>
              <a:buAutoNum type="arabicParenR"/>
            </a:pPr>
            <a:r>
              <a:rPr lang="en-GB"/>
              <a:t>confirm </a:t>
            </a:r>
            <a:endParaRPr/>
          </a:p>
        </p:txBody>
      </p:sp>
      <p:sp>
        <p:nvSpPr>
          <p:cNvPr id="737" name="Google Shape;737;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1" name="Shape 741"/>
        <p:cNvGrpSpPr/>
        <p:nvPr/>
      </p:nvGrpSpPr>
      <p:grpSpPr>
        <a:xfrm>
          <a:off x="0" y="0"/>
          <a:ext cx="0" cy="0"/>
          <a:chOff x="0" y="0"/>
          <a:chExt cx="0" cy="0"/>
        </a:xfrm>
      </p:grpSpPr>
      <p:sp>
        <p:nvSpPr>
          <p:cNvPr id="742" name="Google Shape;742;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and space</a:t>
            </a:r>
            <a:endParaRPr/>
          </a:p>
        </p:txBody>
      </p:sp>
      <p:sp>
        <p:nvSpPr>
          <p:cNvPr id="743" name="Google Shape;743;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4" name="Google Shape;744;p77"/>
          <p:cNvPicPr preferRelativeResize="0"/>
          <p:nvPr/>
        </p:nvPicPr>
        <p:blipFill>
          <a:blip r:embed="rId3">
            <a:alphaModFix/>
          </a:blip>
          <a:stretch>
            <a:fillRect/>
          </a:stretch>
        </p:blipFill>
        <p:spPr>
          <a:xfrm>
            <a:off x="724855" y="1152475"/>
            <a:ext cx="6805693" cy="3991025"/>
          </a:xfrm>
          <a:prstGeom prst="rect">
            <a:avLst/>
          </a:prstGeom>
          <a:noFill/>
          <a:ln>
            <a:noFill/>
          </a:ln>
        </p:spPr>
      </p:pic>
      <p:sp>
        <p:nvSpPr>
          <p:cNvPr id="745" name="Google Shape;745;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9" name="Shape 749"/>
        <p:cNvGrpSpPr/>
        <p:nvPr/>
      </p:nvGrpSpPr>
      <p:grpSpPr>
        <a:xfrm>
          <a:off x="0" y="0"/>
          <a:ext cx="0" cy="0"/>
          <a:chOff x="0" y="0"/>
          <a:chExt cx="0" cy="0"/>
        </a:xfrm>
      </p:grpSpPr>
      <p:sp>
        <p:nvSpPr>
          <p:cNvPr id="750" name="Google Shape;750;p78"/>
          <p:cNvSpPr txBox="1"/>
          <p:nvPr>
            <p:ph idx="12" type="sldNum"/>
          </p:nvPr>
        </p:nvSpPr>
        <p:spPr>
          <a:xfrm>
            <a:off x="8500933"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751" name="Google Shape;751;p78"/>
          <p:cNvGraphicFramePr/>
          <p:nvPr/>
        </p:nvGraphicFramePr>
        <p:xfrm>
          <a:off x="2352500" y="2254945"/>
          <a:ext cx="3000000" cy="3000000"/>
        </p:xfrm>
        <a:graphic>
          <a:graphicData uri="http://schemas.openxmlformats.org/drawingml/2006/table">
            <a:tbl>
              <a:tblPr>
                <a:noFill/>
                <a:tableStyleId>{1072896C-CE21-45F4-BC41-03D9E16E4BFC}</a:tableStyleId>
              </a:tblPr>
              <a:tblGrid>
                <a:gridCol w="542775"/>
                <a:gridCol w="384050"/>
              </a:tblGrid>
              <a:tr h="312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12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84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752" name="Google Shape;752;p78"/>
          <p:cNvSpPr txBox="1"/>
          <p:nvPr/>
        </p:nvSpPr>
        <p:spPr>
          <a:xfrm>
            <a:off x="152400" y="3736675"/>
            <a:ext cx="1225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980000"/>
                </a:solidFill>
              </a:rPr>
              <a:t>W1: read count of AAT (0)</a:t>
            </a:r>
            <a:endParaRPr sz="1100">
              <a:solidFill>
                <a:srgbClr val="980000"/>
              </a:solidFill>
            </a:endParaRPr>
          </a:p>
          <a:p>
            <a:pPr indent="0" lvl="0" marL="0" rtl="0" algn="l">
              <a:spcBef>
                <a:spcPts val="0"/>
              </a:spcBef>
              <a:spcAft>
                <a:spcPts val="0"/>
              </a:spcAft>
              <a:buNone/>
            </a:pPr>
            <a:r>
              <a:t/>
            </a:r>
            <a:endParaRPr sz="1100">
              <a:solidFill>
                <a:srgbClr val="980000"/>
              </a:solidFill>
            </a:endParaRPr>
          </a:p>
          <a:p>
            <a:pPr indent="0" lvl="0" marL="0" rtl="0" algn="l">
              <a:spcBef>
                <a:spcPts val="0"/>
              </a:spcBef>
              <a:spcAft>
                <a:spcPts val="0"/>
              </a:spcAft>
              <a:buNone/>
            </a:pPr>
            <a:r>
              <a:rPr lang="en-GB" sz="1100">
                <a:solidFill>
                  <a:srgbClr val="0000FF"/>
                </a:solidFill>
              </a:rPr>
              <a:t>W2: read count of ATT (0)</a:t>
            </a:r>
            <a:endParaRPr sz="1100">
              <a:solidFill>
                <a:srgbClr val="0000FF"/>
              </a:solidFill>
            </a:endParaRPr>
          </a:p>
        </p:txBody>
      </p:sp>
      <p:sp>
        <p:nvSpPr>
          <p:cNvPr id="753" name="Google Shape;753;p78"/>
          <p:cNvSpPr txBox="1"/>
          <p:nvPr/>
        </p:nvSpPr>
        <p:spPr>
          <a:xfrm>
            <a:off x="1220076" y="3736675"/>
            <a:ext cx="1256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980000"/>
                </a:solidFill>
              </a:rPr>
              <a:t>W1: increment AAT 0-&gt;1</a:t>
            </a:r>
            <a:endParaRPr sz="1100">
              <a:solidFill>
                <a:srgbClr val="980000"/>
              </a:solidFill>
            </a:endParaRPr>
          </a:p>
          <a:p>
            <a:pPr indent="0" lvl="0" marL="0" rtl="0" algn="l">
              <a:spcBef>
                <a:spcPts val="0"/>
              </a:spcBef>
              <a:spcAft>
                <a:spcPts val="0"/>
              </a:spcAft>
              <a:buNone/>
            </a:pPr>
            <a:r>
              <a:t/>
            </a:r>
            <a:endParaRPr sz="1100">
              <a:solidFill>
                <a:srgbClr val="980000"/>
              </a:solidFill>
            </a:endParaRPr>
          </a:p>
          <a:p>
            <a:pPr indent="0" lvl="0" marL="0" rtl="0" algn="l">
              <a:spcBef>
                <a:spcPts val="0"/>
              </a:spcBef>
              <a:spcAft>
                <a:spcPts val="0"/>
              </a:spcAft>
              <a:buNone/>
            </a:pPr>
            <a:r>
              <a:rPr lang="en-GB" sz="1100">
                <a:solidFill>
                  <a:srgbClr val="0000FF"/>
                </a:solidFill>
              </a:rPr>
              <a:t>W2: increment ATT 0-&gt;1</a:t>
            </a:r>
            <a:endParaRPr sz="1100">
              <a:solidFill>
                <a:srgbClr val="0000FF"/>
              </a:solidFill>
            </a:endParaRPr>
          </a:p>
        </p:txBody>
      </p:sp>
      <p:graphicFrame>
        <p:nvGraphicFramePr>
          <p:cNvPr id="754" name="Google Shape;754;p78"/>
          <p:cNvGraphicFramePr/>
          <p:nvPr/>
        </p:nvGraphicFramePr>
        <p:xfrm>
          <a:off x="2352500" y="3651932"/>
          <a:ext cx="3000000" cy="3000000"/>
        </p:xfrm>
        <a:graphic>
          <a:graphicData uri="http://schemas.openxmlformats.org/drawingml/2006/table">
            <a:tbl>
              <a:tblPr>
                <a:noFill/>
                <a:tableStyleId>{1072896C-CE21-45F4-BC41-03D9E16E4BFC}</a:tableStyleId>
              </a:tblPr>
              <a:tblGrid>
                <a:gridCol w="542775"/>
                <a:gridCol w="384050"/>
              </a:tblGrid>
              <a:tr h="360550">
                <a:tc>
                  <a:txBody>
                    <a:bodyPr/>
                    <a:lstStyle/>
                    <a:p>
                      <a:pPr indent="0" lvl="0" marL="0" rtl="0" algn="l">
                        <a:spcBef>
                          <a:spcPts val="0"/>
                        </a:spcBef>
                        <a:spcAft>
                          <a:spcPts val="0"/>
                        </a:spcAft>
                        <a:buNone/>
                      </a:pPr>
                      <a:r>
                        <a:rPr lang="en-GB"/>
                        <a:t>AAT</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r>
              <a:tr h="360550">
                <a:tc>
                  <a:txBody>
                    <a:bodyPr/>
                    <a:lstStyle/>
                    <a:p>
                      <a:pPr indent="0" lvl="0" marL="0" rtl="0" algn="l">
                        <a:spcBef>
                          <a:spcPts val="0"/>
                        </a:spcBef>
                        <a:spcAft>
                          <a:spcPts val="0"/>
                        </a:spcAft>
                        <a:buNone/>
                      </a:pPr>
                      <a:r>
                        <a:rPr lang="en-GB"/>
                        <a:t>ATT</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r>
              <a:tr h="328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755" name="Google Shape;755;p78"/>
          <p:cNvSpPr txBox="1"/>
          <p:nvPr/>
        </p:nvSpPr>
        <p:spPr>
          <a:xfrm>
            <a:off x="3350575" y="3797500"/>
            <a:ext cx="1170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980000"/>
                </a:solidFill>
              </a:rPr>
              <a:t>W1: </a:t>
            </a:r>
            <a:endParaRPr sz="1100">
              <a:solidFill>
                <a:srgbClr val="980000"/>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GB" sz="1100">
                <a:solidFill>
                  <a:srgbClr val="0000FF"/>
                </a:solidFill>
              </a:rPr>
              <a:t>W2: read count AAT (1)</a:t>
            </a:r>
            <a:endParaRPr sz="1100">
              <a:solidFill>
                <a:srgbClr val="0000FF"/>
              </a:solidFill>
            </a:endParaRPr>
          </a:p>
        </p:txBody>
      </p:sp>
      <p:graphicFrame>
        <p:nvGraphicFramePr>
          <p:cNvPr id="756" name="Google Shape;756;p78"/>
          <p:cNvGraphicFramePr/>
          <p:nvPr/>
        </p:nvGraphicFramePr>
        <p:xfrm>
          <a:off x="5749050" y="3651907"/>
          <a:ext cx="3000000" cy="3000000"/>
        </p:xfrm>
        <a:graphic>
          <a:graphicData uri="http://schemas.openxmlformats.org/drawingml/2006/table">
            <a:tbl>
              <a:tblPr>
                <a:noFill/>
                <a:tableStyleId>{1072896C-CE21-45F4-BC41-03D9E16E4BFC}</a:tableStyleId>
              </a:tblPr>
              <a:tblGrid>
                <a:gridCol w="542775"/>
                <a:gridCol w="384050"/>
              </a:tblGrid>
              <a:tr h="360550">
                <a:tc>
                  <a:txBody>
                    <a:bodyPr/>
                    <a:lstStyle/>
                    <a:p>
                      <a:pPr indent="0" lvl="0" marL="0" rtl="0" algn="l">
                        <a:spcBef>
                          <a:spcPts val="0"/>
                        </a:spcBef>
                        <a:spcAft>
                          <a:spcPts val="0"/>
                        </a:spcAft>
                        <a:buNone/>
                      </a:pPr>
                      <a:r>
                        <a:rPr lang="en-GB"/>
                        <a:t>AAT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550">
                <a:tc>
                  <a:txBody>
                    <a:bodyPr/>
                    <a:lstStyle/>
                    <a:p>
                      <a:pPr indent="0" lvl="0" marL="0" rtl="0" algn="l">
                        <a:spcBef>
                          <a:spcPts val="0"/>
                        </a:spcBef>
                        <a:spcAft>
                          <a:spcPts val="0"/>
                        </a:spcAft>
                        <a:buNone/>
                      </a:pPr>
                      <a:r>
                        <a:rPr lang="en-GB"/>
                        <a:t>ATT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820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757" name="Google Shape;757;p78"/>
          <p:cNvSpPr txBox="1"/>
          <p:nvPr/>
        </p:nvSpPr>
        <p:spPr>
          <a:xfrm>
            <a:off x="4488589" y="3712750"/>
            <a:ext cx="1308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980000"/>
                </a:solidFill>
              </a:rPr>
              <a:t>W1: read count AAT (1)</a:t>
            </a:r>
            <a:endParaRPr sz="1100">
              <a:solidFill>
                <a:srgbClr val="980000"/>
              </a:solidFill>
            </a:endParaRPr>
          </a:p>
          <a:p>
            <a:pPr indent="0" lvl="0" marL="0" rtl="0" algn="l">
              <a:spcBef>
                <a:spcPts val="0"/>
              </a:spcBef>
              <a:spcAft>
                <a:spcPts val="0"/>
              </a:spcAft>
              <a:buNone/>
            </a:pPr>
            <a:r>
              <a:t/>
            </a:r>
            <a:endParaRPr sz="1100">
              <a:solidFill>
                <a:srgbClr val="980000"/>
              </a:solidFill>
            </a:endParaRPr>
          </a:p>
          <a:p>
            <a:pPr indent="0" lvl="0" marL="0" rtl="0" algn="l">
              <a:spcBef>
                <a:spcPts val="0"/>
              </a:spcBef>
              <a:spcAft>
                <a:spcPts val="0"/>
              </a:spcAft>
              <a:buNone/>
            </a:pPr>
            <a:r>
              <a:rPr lang="en-GB" sz="1100">
                <a:solidFill>
                  <a:srgbClr val="0000FF"/>
                </a:solidFill>
              </a:rPr>
              <a:t>W2: increment AAT 1-&gt;2</a:t>
            </a:r>
            <a:endParaRPr sz="1100">
              <a:solidFill>
                <a:srgbClr val="0000FF"/>
              </a:solidFill>
            </a:endParaRPr>
          </a:p>
        </p:txBody>
      </p:sp>
      <p:graphicFrame>
        <p:nvGraphicFramePr>
          <p:cNvPr id="758" name="Google Shape;758;p78"/>
          <p:cNvGraphicFramePr/>
          <p:nvPr/>
        </p:nvGraphicFramePr>
        <p:xfrm>
          <a:off x="8077538" y="3651895"/>
          <a:ext cx="3000000" cy="3000000"/>
        </p:xfrm>
        <a:graphic>
          <a:graphicData uri="http://schemas.openxmlformats.org/drawingml/2006/table">
            <a:tbl>
              <a:tblPr>
                <a:noFill/>
                <a:tableStyleId>{1072896C-CE21-45F4-BC41-03D9E16E4BFC}</a:tableStyleId>
              </a:tblPr>
              <a:tblGrid>
                <a:gridCol w="542775"/>
                <a:gridCol w="384050"/>
              </a:tblGrid>
              <a:tr h="360550">
                <a:tc>
                  <a:txBody>
                    <a:bodyPr/>
                    <a:lstStyle/>
                    <a:p>
                      <a:pPr indent="0" lvl="0" marL="0" rtl="0" algn="l">
                        <a:spcBef>
                          <a:spcPts val="0"/>
                        </a:spcBef>
                        <a:spcAft>
                          <a:spcPts val="0"/>
                        </a:spcAft>
                        <a:buNone/>
                      </a:pPr>
                      <a:r>
                        <a:rPr lang="en-GB"/>
                        <a:t>AAT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550">
                <a:tc>
                  <a:txBody>
                    <a:bodyPr/>
                    <a:lstStyle/>
                    <a:p>
                      <a:pPr indent="0" lvl="0" marL="0" rtl="0" algn="l">
                        <a:spcBef>
                          <a:spcPts val="0"/>
                        </a:spcBef>
                        <a:spcAft>
                          <a:spcPts val="0"/>
                        </a:spcAft>
                        <a:buNone/>
                      </a:pPr>
                      <a:r>
                        <a:rPr lang="en-GB"/>
                        <a:t>ATT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8200">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759" name="Google Shape;759;p78"/>
          <p:cNvSpPr txBox="1"/>
          <p:nvPr/>
        </p:nvSpPr>
        <p:spPr>
          <a:xfrm>
            <a:off x="6812300" y="3821425"/>
            <a:ext cx="1170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980000"/>
                </a:solidFill>
              </a:rPr>
              <a:t>W1: increment AAT 1-&gt;2</a:t>
            </a:r>
            <a:endParaRPr sz="1100">
              <a:solidFill>
                <a:srgbClr val="980000"/>
              </a:solidFill>
            </a:endParaRPr>
          </a:p>
          <a:p>
            <a:pPr indent="0" lvl="0" marL="0" rtl="0" algn="l">
              <a:spcBef>
                <a:spcPts val="0"/>
              </a:spcBef>
              <a:spcAft>
                <a:spcPts val="0"/>
              </a:spcAft>
              <a:buNone/>
            </a:pPr>
            <a:r>
              <a:t/>
            </a:r>
            <a:endParaRPr sz="1100">
              <a:solidFill>
                <a:srgbClr val="980000"/>
              </a:solidFill>
            </a:endParaRPr>
          </a:p>
          <a:p>
            <a:pPr indent="0" lvl="0" marL="0" rtl="0" algn="l">
              <a:spcBef>
                <a:spcPts val="0"/>
              </a:spcBef>
              <a:spcAft>
                <a:spcPts val="0"/>
              </a:spcAft>
              <a:buNone/>
            </a:pPr>
            <a:r>
              <a:rPr lang="en-GB" sz="1100">
                <a:solidFill>
                  <a:srgbClr val="0000FF"/>
                </a:solidFill>
              </a:rPr>
              <a:t>W2: </a:t>
            </a:r>
            <a:endParaRPr sz="1100">
              <a:solidFill>
                <a:srgbClr val="0000FF"/>
              </a:solidFill>
            </a:endParaRPr>
          </a:p>
        </p:txBody>
      </p:sp>
      <p:sp>
        <p:nvSpPr>
          <p:cNvPr id="760" name="Google Shape;760;p78"/>
          <p:cNvSpPr txBox="1"/>
          <p:nvPr/>
        </p:nvSpPr>
        <p:spPr>
          <a:xfrm>
            <a:off x="7467925" y="3097100"/>
            <a:ext cx="157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highlight>
                  <a:srgbClr val="FF0000"/>
                </a:highlight>
              </a:rPr>
              <a:t>W1, No,  I won’t increment AAT as 1-&gt;2 does not hold</a:t>
            </a:r>
            <a:endParaRPr sz="900">
              <a:highlight>
                <a:srgbClr val="FF0000"/>
              </a:highlight>
            </a:endParaRPr>
          </a:p>
        </p:txBody>
      </p:sp>
      <p:sp>
        <p:nvSpPr>
          <p:cNvPr id="761" name="Google Shape;761;p78"/>
          <p:cNvSpPr txBox="1"/>
          <p:nvPr>
            <p:ph idx="1" type="body"/>
          </p:nvPr>
        </p:nvSpPr>
        <p:spPr>
          <a:xfrm>
            <a:off x="260900" y="2372925"/>
            <a:ext cx="2091600" cy="103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Example: </a:t>
            </a:r>
            <a:endParaRPr sz="1700">
              <a:solidFill>
                <a:schemeClr val="dk1"/>
              </a:solidFill>
            </a:endParaRPr>
          </a:p>
          <a:p>
            <a:pPr indent="0" lvl="0" marL="0" rtl="0" algn="l">
              <a:spcBef>
                <a:spcPts val="1200"/>
              </a:spcBef>
              <a:spcAft>
                <a:spcPts val="1200"/>
              </a:spcAft>
              <a:buNone/>
            </a:pPr>
            <a:r>
              <a:rPr lang="en-GB" sz="1700">
                <a:solidFill>
                  <a:schemeClr val="dk1"/>
                </a:solidFill>
              </a:rPr>
              <a:t>workers </a:t>
            </a:r>
            <a:r>
              <a:rPr lang="en-GB" sz="1700">
                <a:solidFill>
                  <a:srgbClr val="980000"/>
                </a:solidFill>
              </a:rPr>
              <a:t>W1</a:t>
            </a:r>
            <a:r>
              <a:rPr lang="en-GB" sz="1700">
                <a:solidFill>
                  <a:schemeClr val="dk1"/>
                </a:solidFill>
              </a:rPr>
              <a:t> &amp; </a:t>
            </a:r>
            <a:r>
              <a:rPr lang="en-GB" sz="1700">
                <a:solidFill>
                  <a:srgbClr val="0000FF"/>
                </a:solidFill>
              </a:rPr>
              <a:t>W2</a:t>
            </a:r>
            <a:r>
              <a:rPr lang="en-GB" sz="1700">
                <a:solidFill>
                  <a:schemeClr val="dk1"/>
                </a:solidFill>
              </a:rPr>
              <a:t>.</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5" name="Shape 765"/>
        <p:cNvGrpSpPr/>
        <p:nvPr/>
      </p:nvGrpSpPr>
      <p:grpSpPr>
        <a:xfrm>
          <a:off x="0" y="0"/>
          <a:ext cx="0" cy="0"/>
          <a:chOff x="0" y="0"/>
          <a:chExt cx="0" cy="0"/>
        </a:xfrm>
      </p:grpSpPr>
      <p:sp>
        <p:nvSpPr>
          <p:cNvPr id="766" name="Google Shape;76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7" name="Google Shape;76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8" name="Google Shape;768;p79"/>
          <p:cNvPicPr preferRelativeResize="0"/>
          <p:nvPr/>
        </p:nvPicPr>
        <p:blipFill>
          <a:blip r:embed="rId3">
            <a:alphaModFix/>
          </a:blip>
          <a:stretch>
            <a:fillRect/>
          </a:stretch>
        </p:blipFill>
        <p:spPr>
          <a:xfrm>
            <a:off x="662525" y="163500"/>
            <a:ext cx="6884552" cy="4363324"/>
          </a:xfrm>
          <a:prstGeom prst="rect">
            <a:avLst/>
          </a:prstGeom>
          <a:noFill/>
          <a:ln>
            <a:noFill/>
          </a:ln>
        </p:spPr>
      </p:pic>
      <p:sp>
        <p:nvSpPr>
          <p:cNvPr id="769" name="Google Shape;76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3" name="Shape 773"/>
        <p:cNvGrpSpPr/>
        <p:nvPr/>
      </p:nvGrpSpPr>
      <p:grpSpPr>
        <a:xfrm>
          <a:off x="0" y="0"/>
          <a:ext cx="0" cy="0"/>
          <a:chOff x="0" y="0"/>
          <a:chExt cx="0" cy="0"/>
        </a:xfrm>
      </p:grpSpPr>
      <p:sp>
        <p:nvSpPr>
          <p:cNvPr id="774" name="Google Shape;774;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Sequence comparison with minimizer </a:t>
            </a:r>
            <a:endParaRPr b="1" sz="2720"/>
          </a:p>
        </p:txBody>
      </p:sp>
      <p:sp>
        <p:nvSpPr>
          <p:cNvPr id="775" name="Google Shape;775;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Number of minimizer at most =  L-w+1 but </a:t>
            </a:r>
            <a:endParaRPr/>
          </a:p>
          <a:p>
            <a:pPr indent="-342900" lvl="0" marL="457200" rtl="0" algn="l">
              <a:spcBef>
                <a:spcPts val="0"/>
              </a:spcBef>
              <a:spcAft>
                <a:spcPts val="0"/>
              </a:spcAft>
              <a:buSzPts val="1800"/>
              <a:buChar char="●"/>
            </a:pPr>
            <a:r>
              <a:rPr lang="en-GB"/>
              <a:t>Similar sequences have high probability of having the same minimizers.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Sequence of minimizers is also called a sketch of the original seq.</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With non-overlapping windows -&gt; L/w minimizers for seq</a:t>
            </a:r>
            <a:r>
              <a:rPr lang="en-GB"/>
              <a:t>uence</a:t>
            </a:r>
            <a:r>
              <a:rPr lang="en-GB"/>
              <a:t> of </a:t>
            </a:r>
            <a:r>
              <a:rPr lang="en-GB"/>
              <a:t>length</a:t>
            </a:r>
            <a:r>
              <a:rPr lang="en-GB"/>
              <a:t> L.</a:t>
            </a:r>
            <a:endParaRPr/>
          </a:p>
          <a:p>
            <a:pPr indent="-342900" lvl="0" marL="457200" rtl="0" algn="l">
              <a:spcBef>
                <a:spcPts val="0"/>
              </a:spcBef>
              <a:spcAft>
                <a:spcPts val="0"/>
              </a:spcAft>
              <a:buSzPts val="1800"/>
              <a:buChar char="●"/>
            </a:pPr>
            <a:r>
              <a:rPr lang="en-GB"/>
              <a:t>For a random order (w not too large), a factor of     2/(w + 1).</a:t>
            </a:r>
            <a:endParaRPr/>
          </a:p>
        </p:txBody>
      </p:sp>
      <p:sp>
        <p:nvSpPr>
          <p:cNvPr id="776" name="Google Shape;776;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0" name="Shape 780"/>
        <p:cNvGrpSpPr/>
        <p:nvPr/>
      </p:nvGrpSpPr>
      <p:grpSpPr>
        <a:xfrm>
          <a:off x="0" y="0"/>
          <a:ext cx="0" cy="0"/>
          <a:chOff x="0" y="0"/>
          <a:chExt cx="0" cy="0"/>
        </a:xfrm>
      </p:grpSpPr>
      <p:sp>
        <p:nvSpPr>
          <p:cNvPr id="781" name="Google Shape;781;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Memory and speed; minimizer</a:t>
            </a:r>
            <a:endParaRPr b="1" sz="2720"/>
          </a:p>
        </p:txBody>
      </p:sp>
      <p:sp>
        <p:nvSpPr>
          <p:cNvPr id="782" name="Google Shape;782;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partitioning input k-mers on disk</a:t>
            </a:r>
            <a:endParaRPr/>
          </a:p>
          <a:p>
            <a:pPr indent="-342900" lvl="0" marL="457200" rtl="0" algn="l">
              <a:spcBef>
                <a:spcPts val="0"/>
              </a:spcBef>
              <a:spcAft>
                <a:spcPts val="0"/>
              </a:spcAft>
              <a:buSzPts val="1800"/>
              <a:buChar char="●"/>
            </a:pPr>
            <a:r>
              <a:rPr lang="en-GB"/>
              <a:t>based on minimizers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783" name="Google Shape;783;p81"/>
          <p:cNvPicPr preferRelativeResize="0"/>
          <p:nvPr/>
        </p:nvPicPr>
        <p:blipFill rotWithShape="1">
          <a:blip r:embed="rId3">
            <a:alphaModFix/>
          </a:blip>
          <a:srcRect b="48604" l="38697" r="26870" t="23511"/>
          <a:stretch/>
        </p:blipFill>
        <p:spPr>
          <a:xfrm>
            <a:off x="4268875" y="2132088"/>
            <a:ext cx="2246776" cy="879326"/>
          </a:xfrm>
          <a:prstGeom prst="rect">
            <a:avLst/>
          </a:prstGeom>
          <a:noFill/>
          <a:ln>
            <a:noFill/>
          </a:ln>
        </p:spPr>
      </p:pic>
      <p:sp>
        <p:nvSpPr>
          <p:cNvPr id="784" name="Google Shape;784;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85" name="Google Shape;785;p81"/>
          <p:cNvPicPr preferRelativeResize="0"/>
          <p:nvPr/>
        </p:nvPicPr>
        <p:blipFill rotWithShape="1">
          <a:blip r:embed="rId3">
            <a:alphaModFix/>
          </a:blip>
          <a:srcRect b="0" l="0" r="0" t="51399"/>
          <a:stretch/>
        </p:blipFill>
        <p:spPr>
          <a:xfrm>
            <a:off x="2000300" y="2993050"/>
            <a:ext cx="6525449" cy="153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2" name="Google Shape;12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3" name="Google Shape;123;p19"/>
          <p:cNvPicPr preferRelativeResize="0"/>
          <p:nvPr/>
        </p:nvPicPr>
        <p:blipFill>
          <a:blip r:embed="rId3">
            <a:alphaModFix/>
          </a:blip>
          <a:stretch>
            <a:fillRect/>
          </a:stretch>
        </p:blipFill>
        <p:spPr>
          <a:xfrm>
            <a:off x="5833825" y="1567600"/>
            <a:ext cx="3267075" cy="856077"/>
          </a:xfrm>
          <a:prstGeom prst="rect">
            <a:avLst/>
          </a:prstGeom>
          <a:noFill/>
          <a:ln>
            <a:noFill/>
          </a:ln>
        </p:spPr>
      </p:pic>
      <p:pic>
        <p:nvPicPr>
          <p:cNvPr id="124" name="Google Shape;124;p19"/>
          <p:cNvPicPr preferRelativeResize="0"/>
          <p:nvPr/>
        </p:nvPicPr>
        <p:blipFill>
          <a:blip r:embed="rId4">
            <a:alphaModFix/>
          </a:blip>
          <a:stretch>
            <a:fillRect/>
          </a:stretch>
        </p:blipFill>
        <p:spPr>
          <a:xfrm>
            <a:off x="2674549" y="189049"/>
            <a:ext cx="3989600" cy="828675"/>
          </a:xfrm>
          <a:prstGeom prst="rect">
            <a:avLst/>
          </a:prstGeom>
          <a:noFill/>
          <a:ln>
            <a:noFill/>
          </a:ln>
        </p:spPr>
      </p:pic>
      <p:pic>
        <p:nvPicPr>
          <p:cNvPr id="125" name="Google Shape;125;p19"/>
          <p:cNvPicPr preferRelativeResize="0"/>
          <p:nvPr/>
        </p:nvPicPr>
        <p:blipFill>
          <a:blip r:embed="rId5">
            <a:alphaModFix/>
          </a:blip>
          <a:stretch>
            <a:fillRect/>
          </a:stretch>
        </p:blipFill>
        <p:spPr>
          <a:xfrm>
            <a:off x="6193063" y="3882175"/>
            <a:ext cx="2771775" cy="781050"/>
          </a:xfrm>
          <a:prstGeom prst="rect">
            <a:avLst/>
          </a:prstGeom>
          <a:noFill/>
          <a:ln>
            <a:noFill/>
          </a:ln>
        </p:spPr>
      </p:pic>
      <p:pic>
        <p:nvPicPr>
          <p:cNvPr id="126" name="Google Shape;126;p19"/>
          <p:cNvPicPr preferRelativeResize="0"/>
          <p:nvPr/>
        </p:nvPicPr>
        <p:blipFill rotWithShape="1">
          <a:blip r:embed="rId6">
            <a:alphaModFix/>
          </a:blip>
          <a:srcRect b="0" l="0" r="8290" t="0"/>
          <a:stretch/>
        </p:blipFill>
        <p:spPr>
          <a:xfrm>
            <a:off x="5886111" y="2724875"/>
            <a:ext cx="3267075" cy="828675"/>
          </a:xfrm>
          <a:prstGeom prst="rect">
            <a:avLst/>
          </a:prstGeom>
          <a:noFill/>
          <a:ln>
            <a:noFill/>
          </a:ln>
        </p:spPr>
      </p:pic>
      <p:pic>
        <p:nvPicPr>
          <p:cNvPr id="127" name="Google Shape;127;p19"/>
          <p:cNvPicPr preferRelativeResize="0"/>
          <p:nvPr/>
        </p:nvPicPr>
        <p:blipFill>
          <a:blip r:embed="rId7">
            <a:alphaModFix/>
          </a:blip>
          <a:stretch>
            <a:fillRect/>
          </a:stretch>
        </p:blipFill>
        <p:spPr>
          <a:xfrm>
            <a:off x="89272" y="4446747"/>
            <a:ext cx="2351188" cy="610075"/>
          </a:xfrm>
          <a:prstGeom prst="rect">
            <a:avLst/>
          </a:prstGeom>
          <a:noFill/>
          <a:ln>
            <a:noFill/>
          </a:ln>
        </p:spPr>
      </p:pic>
      <p:pic>
        <p:nvPicPr>
          <p:cNvPr id="128" name="Google Shape;128;p19"/>
          <p:cNvPicPr preferRelativeResize="0"/>
          <p:nvPr/>
        </p:nvPicPr>
        <p:blipFill>
          <a:blip r:embed="rId8">
            <a:alphaModFix/>
          </a:blip>
          <a:stretch>
            <a:fillRect/>
          </a:stretch>
        </p:blipFill>
        <p:spPr>
          <a:xfrm>
            <a:off x="2582375" y="4301868"/>
            <a:ext cx="3562350" cy="610070"/>
          </a:xfrm>
          <a:prstGeom prst="rect">
            <a:avLst/>
          </a:prstGeom>
          <a:noFill/>
          <a:ln>
            <a:noFill/>
          </a:ln>
        </p:spPr>
      </p:pic>
      <p:sp>
        <p:nvSpPr>
          <p:cNvPr id="129" name="Google Shape;12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30" name="Google Shape;130;p19"/>
          <p:cNvPicPr preferRelativeResize="0"/>
          <p:nvPr/>
        </p:nvPicPr>
        <p:blipFill>
          <a:blip r:embed="rId9">
            <a:alphaModFix/>
          </a:blip>
          <a:stretch>
            <a:fillRect/>
          </a:stretch>
        </p:blipFill>
        <p:spPr>
          <a:xfrm>
            <a:off x="0" y="1142450"/>
            <a:ext cx="6001462" cy="3179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9" name="Shape 789"/>
        <p:cNvGrpSpPr/>
        <p:nvPr/>
      </p:nvGrpSpPr>
      <p:grpSpPr>
        <a:xfrm>
          <a:off x="0" y="0"/>
          <a:ext cx="0" cy="0"/>
          <a:chOff x="0" y="0"/>
          <a:chExt cx="0" cy="0"/>
        </a:xfrm>
      </p:grpSpPr>
      <p:sp>
        <p:nvSpPr>
          <p:cNvPr id="790" name="Google Shape;79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 BCALM 2</a:t>
            </a:r>
            <a:endParaRPr b="1" sz="2720"/>
          </a:p>
        </p:txBody>
      </p:sp>
      <p:sp>
        <p:nvSpPr>
          <p:cNvPr id="791" name="Google Shape;791;p82"/>
          <p:cNvSpPr txBox="1"/>
          <p:nvPr>
            <p:ph idx="1" type="body"/>
          </p:nvPr>
        </p:nvSpPr>
        <p:spPr>
          <a:xfrm>
            <a:off x="311700" y="1000075"/>
            <a:ext cx="4925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 tool for compacting the de Bruijn graph</a:t>
            </a:r>
            <a:endParaRPr/>
          </a:p>
        </p:txBody>
      </p:sp>
      <p:pic>
        <p:nvPicPr>
          <p:cNvPr id="792" name="Google Shape;792;p82"/>
          <p:cNvPicPr preferRelativeResize="0"/>
          <p:nvPr/>
        </p:nvPicPr>
        <p:blipFill rotWithShape="1">
          <a:blip r:embed="rId3">
            <a:alphaModFix/>
          </a:blip>
          <a:srcRect b="16772" l="1163" r="4283" t="4555"/>
          <a:stretch/>
        </p:blipFill>
        <p:spPr>
          <a:xfrm>
            <a:off x="388275" y="1677650"/>
            <a:ext cx="8215050" cy="2680101"/>
          </a:xfrm>
          <a:prstGeom prst="rect">
            <a:avLst/>
          </a:prstGeom>
          <a:noFill/>
          <a:ln>
            <a:noFill/>
          </a:ln>
        </p:spPr>
      </p:pic>
      <p:sp>
        <p:nvSpPr>
          <p:cNvPr id="793" name="Google Shape;793;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7" name="Shape 797"/>
        <p:cNvGrpSpPr/>
        <p:nvPr/>
      </p:nvGrpSpPr>
      <p:grpSpPr>
        <a:xfrm>
          <a:off x="0" y="0"/>
          <a:ext cx="0" cy="0"/>
          <a:chOff x="0" y="0"/>
          <a:chExt cx="0" cy="0"/>
        </a:xfrm>
      </p:grpSpPr>
      <p:sp>
        <p:nvSpPr>
          <p:cNvPr id="798" name="Google Shape;798;p83"/>
          <p:cNvSpPr txBox="1"/>
          <p:nvPr>
            <p:ph type="title"/>
          </p:nvPr>
        </p:nvSpPr>
        <p:spPr>
          <a:xfrm>
            <a:off x="311700" y="445025"/>
            <a:ext cx="4341300" cy="93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P</a:t>
            </a:r>
            <a:r>
              <a:rPr b="1" lang="en-GB"/>
              <a:t>arallel counting:</a:t>
            </a:r>
            <a:endParaRPr b="1"/>
          </a:p>
          <a:p>
            <a:pPr indent="0" lvl="0" marL="0" rtl="0" algn="l">
              <a:spcBef>
                <a:spcPts val="0"/>
              </a:spcBef>
              <a:spcAft>
                <a:spcPts val="0"/>
              </a:spcAft>
              <a:buNone/>
            </a:pPr>
            <a:r>
              <a:rPr lang="en-GB" sz="2133"/>
              <a:t>s</a:t>
            </a:r>
            <a:r>
              <a:rPr lang="en-GB" sz="2133"/>
              <a:t>plitting the sequence  </a:t>
            </a:r>
            <a:endParaRPr sz="2133"/>
          </a:p>
        </p:txBody>
      </p:sp>
      <p:sp>
        <p:nvSpPr>
          <p:cNvPr id="799" name="Google Shape;799;p83"/>
          <p:cNvSpPr txBox="1"/>
          <p:nvPr>
            <p:ph idx="1" type="body"/>
          </p:nvPr>
        </p:nvSpPr>
        <p:spPr>
          <a:xfrm>
            <a:off x="279200" y="2582000"/>
            <a:ext cx="4289400" cy="13926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GB"/>
              <a:t>4-mers</a:t>
            </a:r>
            <a:endParaRPr/>
          </a:p>
          <a:p>
            <a:pPr indent="-334327" lvl="0" marL="457200" rtl="0" algn="l">
              <a:spcBef>
                <a:spcPts val="0"/>
              </a:spcBef>
              <a:spcAft>
                <a:spcPts val="0"/>
              </a:spcAft>
              <a:buSzPct val="100000"/>
              <a:buChar char="●"/>
            </a:pPr>
            <a:r>
              <a:rPr lang="en-GB"/>
              <a:t>3-mer minimizer (bold)</a:t>
            </a:r>
            <a:endParaRPr/>
          </a:p>
          <a:p>
            <a:pPr indent="-334327" lvl="0" marL="457200" rtl="0" algn="l">
              <a:spcBef>
                <a:spcPts val="0"/>
              </a:spcBef>
              <a:spcAft>
                <a:spcPts val="0"/>
              </a:spcAft>
              <a:buSzPct val="100000"/>
              <a:buChar char="●"/>
            </a:pPr>
            <a:r>
              <a:rPr lang="en-GB"/>
              <a:t>Finding (overlapping) part of sequence with the same minimizer on temp files</a:t>
            </a:r>
            <a:endParaRPr/>
          </a:p>
        </p:txBody>
      </p:sp>
      <p:sp>
        <p:nvSpPr>
          <p:cNvPr id="800" name="Google Shape;800;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01" name="Google Shape;801;p83"/>
          <p:cNvSpPr txBox="1"/>
          <p:nvPr/>
        </p:nvSpPr>
        <p:spPr>
          <a:xfrm>
            <a:off x="4297050" y="4789500"/>
            <a:ext cx="481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9E9E9E"/>
                </a:solidFill>
              </a:rPr>
              <a:t>Gerbil: a fast and memory-efficient k-mer counter with GPU-support,  2017</a:t>
            </a:r>
            <a:endParaRPr sz="1000">
              <a:solidFill>
                <a:srgbClr val="9E9E9E"/>
              </a:solidFill>
            </a:endParaRPr>
          </a:p>
        </p:txBody>
      </p:sp>
      <p:pic>
        <p:nvPicPr>
          <p:cNvPr id="802" name="Google Shape;802;p83"/>
          <p:cNvPicPr preferRelativeResize="0"/>
          <p:nvPr/>
        </p:nvPicPr>
        <p:blipFill rotWithShape="1">
          <a:blip r:embed="rId3">
            <a:alphaModFix/>
          </a:blip>
          <a:srcRect b="36263" l="19316" r="17057" t="2994"/>
          <a:stretch/>
        </p:blipFill>
        <p:spPr>
          <a:xfrm>
            <a:off x="4702375" y="2006339"/>
            <a:ext cx="3817452" cy="2719252"/>
          </a:xfrm>
          <a:prstGeom prst="rect">
            <a:avLst/>
          </a:prstGeom>
          <a:noFill/>
          <a:ln>
            <a:noFill/>
          </a:ln>
        </p:spPr>
      </p:pic>
      <p:sp>
        <p:nvSpPr>
          <p:cNvPr id="803" name="Google Shape;803;p83"/>
          <p:cNvSpPr txBox="1"/>
          <p:nvPr/>
        </p:nvSpPr>
        <p:spPr>
          <a:xfrm>
            <a:off x="5120825" y="1228675"/>
            <a:ext cx="358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Issues: missing kmers, combining stats of each part.</a:t>
            </a:r>
            <a:endParaRPr/>
          </a:p>
        </p:txBody>
      </p:sp>
      <p:sp>
        <p:nvSpPr>
          <p:cNvPr id="804" name="Google Shape;804;p83"/>
          <p:cNvSpPr/>
          <p:nvPr/>
        </p:nvSpPr>
        <p:spPr>
          <a:xfrm>
            <a:off x="5163300" y="445025"/>
            <a:ext cx="3175200" cy="1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3"/>
          <p:cNvSpPr/>
          <p:nvPr/>
        </p:nvSpPr>
        <p:spPr>
          <a:xfrm>
            <a:off x="5087100" y="974275"/>
            <a:ext cx="1122600" cy="1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3"/>
          <p:cNvSpPr/>
          <p:nvPr/>
        </p:nvSpPr>
        <p:spPr>
          <a:xfrm>
            <a:off x="6286050" y="974275"/>
            <a:ext cx="929700" cy="1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3"/>
          <p:cNvSpPr/>
          <p:nvPr/>
        </p:nvSpPr>
        <p:spPr>
          <a:xfrm>
            <a:off x="7292100" y="974275"/>
            <a:ext cx="1122600" cy="1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3"/>
          <p:cNvSpPr txBox="1"/>
          <p:nvPr/>
        </p:nvSpPr>
        <p:spPr>
          <a:xfrm>
            <a:off x="4807150" y="49050"/>
            <a:ext cx="35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9" name="Google Shape;809;p83"/>
          <p:cNvSpPr txBox="1"/>
          <p:nvPr>
            <p:ph type="title"/>
          </p:nvPr>
        </p:nvSpPr>
        <p:spPr>
          <a:xfrm>
            <a:off x="279200" y="1900800"/>
            <a:ext cx="40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Gerbil: with minimizer</a:t>
            </a:r>
            <a:endParaRPr b="1"/>
          </a:p>
        </p:txBody>
      </p:sp>
      <p:pic>
        <p:nvPicPr>
          <p:cNvPr id="810" name="Google Shape;810;p83"/>
          <p:cNvPicPr preferRelativeResize="0"/>
          <p:nvPr/>
        </p:nvPicPr>
        <p:blipFill>
          <a:blip r:embed="rId4">
            <a:alphaModFix/>
          </a:blip>
          <a:stretch>
            <a:fillRect/>
          </a:stretch>
        </p:blipFill>
        <p:spPr>
          <a:xfrm>
            <a:off x="1260364" y="3886524"/>
            <a:ext cx="1653576" cy="1241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ctrTitle"/>
          </p:nvPr>
        </p:nvSpPr>
        <p:spPr>
          <a:xfrm>
            <a:off x="499950" y="1776225"/>
            <a:ext cx="8520600" cy="8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980">
                <a:solidFill>
                  <a:srgbClr val="351C75"/>
                </a:solidFill>
              </a:rPr>
              <a:t>Basics</a:t>
            </a:r>
            <a:r>
              <a:rPr lang="en-GB" sz="3980">
                <a:solidFill>
                  <a:srgbClr val="351C75"/>
                </a:solidFill>
              </a:rPr>
              <a:t> on K-mer &amp; </a:t>
            </a:r>
            <a:r>
              <a:rPr lang="en-GB" sz="3980">
                <a:solidFill>
                  <a:srgbClr val="351C75"/>
                </a:solidFill>
              </a:rPr>
              <a:t>Minimizers</a:t>
            </a:r>
            <a:endParaRPr sz="3980">
              <a:solidFill>
                <a:srgbClr val="351C7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K-mer d</a:t>
            </a:r>
            <a:r>
              <a:rPr b="1" lang="en-GB" sz="2720"/>
              <a:t>efinition</a:t>
            </a:r>
            <a:endParaRPr b="1" sz="2720"/>
          </a:p>
        </p:txBody>
      </p:sp>
      <p:sp>
        <p:nvSpPr>
          <p:cNvPr id="141" name="Google Shape;141;p21"/>
          <p:cNvSpPr txBox="1"/>
          <p:nvPr>
            <p:ph idx="1" type="body"/>
          </p:nvPr>
        </p:nvSpPr>
        <p:spPr>
          <a:xfrm>
            <a:off x="311700" y="1152475"/>
            <a:ext cx="5316600" cy="22947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GB"/>
              <a:t>a contiguous substring of length k.</a:t>
            </a:r>
            <a:endParaRPr/>
          </a:p>
          <a:p>
            <a:pPr indent="0" lvl="0" marL="0" rtl="0" algn="l">
              <a:lnSpc>
                <a:spcPct val="100000"/>
              </a:lnSpc>
              <a:spcBef>
                <a:spcPts val="1200"/>
              </a:spcBef>
              <a:spcAft>
                <a:spcPts val="0"/>
              </a:spcAft>
              <a:buNone/>
            </a:pPr>
            <a:r>
              <a:t/>
            </a:r>
            <a:endParaRPr sz="500"/>
          </a:p>
          <a:p>
            <a:pPr indent="-342900" lvl="0" marL="457200" rtl="0" algn="l">
              <a:spcBef>
                <a:spcPts val="1200"/>
              </a:spcBef>
              <a:spcAft>
                <a:spcPts val="0"/>
              </a:spcAft>
              <a:buSzPts val="1800"/>
              <a:buChar char="●"/>
            </a:pPr>
            <a:r>
              <a:rPr lang="en-GB"/>
              <a:t>alphabet= {A,C,G,T}</a:t>
            </a:r>
            <a:endParaRPr/>
          </a:p>
          <a:p>
            <a:pPr indent="-342900" lvl="0" marL="457200" rtl="0" algn="l">
              <a:spcBef>
                <a:spcPts val="0"/>
              </a:spcBef>
              <a:spcAft>
                <a:spcPts val="0"/>
              </a:spcAft>
              <a:buSzPts val="1800"/>
              <a:buChar char="●"/>
            </a:pPr>
            <a:r>
              <a:rPr lang="en-GB"/>
              <a:t>string (sequence)= GATTACA</a:t>
            </a:r>
            <a:endParaRPr/>
          </a:p>
          <a:p>
            <a:pPr indent="0" lvl="0" marL="0" rtl="0" algn="l">
              <a:spcBef>
                <a:spcPts val="1200"/>
              </a:spcBef>
              <a:spcAft>
                <a:spcPts val="0"/>
              </a:spcAft>
              <a:buNone/>
            </a:pPr>
            <a:r>
              <a:t/>
            </a:r>
            <a:endParaRPr sz="200"/>
          </a:p>
          <a:p>
            <a:pPr indent="-342900" lvl="0" marL="457200" rtl="0" algn="l">
              <a:spcBef>
                <a:spcPts val="1200"/>
              </a:spcBef>
              <a:spcAft>
                <a:spcPts val="0"/>
              </a:spcAft>
              <a:buSzPts val="1800"/>
              <a:buChar char="●"/>
            </a:pPr>
            <a:r>
              <a:rPr lang="en-GB"/>
              <a:t>Example:  k=2,  2mers</a:t>
            </a:r>
            <a:endParaRPr/>
          </a:p>
        </p:txBody>
      </p:sp>
      <p:sp>
        <p:nvSpPr>
          <p:cNvPr id="142" name="Google Shape;142;p21"/>
          <p:cNvSpPr txBox="1"/>
          <p:nvPr>
            <p:ph idx="1" type="body"/>
          </p:nvPr>
        </p:nvSpPr>
        <p:spPr>
          <a:xfrm>
            <a:off x="6250350" y="1623300"/>
            <a:ext cx="1411500" cy="290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solidFill>
                  <a:srgbClr val="FF0000"/>
                </a:solidFill>
                <a:highlight>
                  <a:srgbClr val="FFFF00"/>
                </a:highlight>
              </a:rPr>
              <a:t>GA</a:t>
            </a:r>
            <a:r>
              <a:rPr lang="en-GB"/>
              <a:t>TTACA</a:t>
            </a:r>
            <a:endParaRPr/>
          </a:p>
          <a:p>
            <a:pPr indent="0" lvl="0" marL="0" rtl="0" algn="l">
              <a:spcBef>
                <a:spcPts val="1200"/>
              </a:spcBef>
              <a:spcAft>
                <a:spcPts val="0"/>
              </a:spcAft>
              <a:buClr>
                <a:schemeClr val="dk1"/>
              </a:buClr>
              <a:buSzPts val="1100"/>
              <a:buFont typeface="Arial"/>
              <a:buNone/>
            </a:pPr>
            <a:r>
              <a:rPr lang="en-GB"/>
              <a:t>G</a:t>
            </a:r>
            <a:r>
              <a:rPr lang="en-GB">
                <a:solidFill>
                  <a:srgbClr val="FF0000"/>
                </a:solidFill>
                <a:highlight>
                  <a:srgbClr val="FFFF00"/>
                </a:highlight>
              </a:rPr>
              <a:t>AT</a:t>
            </a:r>
            <a:r>
              <a:rPr lang="en-GB"/>
              <a:t>TACA</a:t>
            </a:r>
            <a:endParaRPr/>
          </a:p>
          <a:p>
            <a:pPr indent="0" lvl="0" marL="0" rtl="0" algn="l">
              <a:spcBef>
                <a:spcPts val="1200"/>
              </a:spcBef>
              <a:spcAft>
                <a:spcPts val="0"/>
              </a:spcAft>
              <a:buClr>
                <a:schemeClr val="dk1"/>
              </a:buClr>
              <a:buSzPts val="1100"/>
              <a:buFont typeface="Arial"/>
              <a:buNone/>
            </a:pPr>
            <a:r>
              <a:rPr lang="en-GB"/>
              <a:t>GA</a:t>
            </a:r>
            <a:r>
              <a:rPr lang="en-GB">
                <a:solidFill>
                  <a:srgbClr val="FF0000"/>
                </a:solidFill>
                <a:highlight>
                  <a:srgbClr val="FFFF00"/>
                </a:highlight>
              </a:rPr>
              <a:t>TT</a:t>
            </a:r>
            <a:r>
              <a:rPr lang="en-GB"/>
              <a:t>ACA</a:t>
            </a:r>
            <a:endParaRPr/>
          </a:p>
          <a:p>
            <a:pPr indent="0" lvl="0" marL="0" rtl="0" algn="l">
              <a:spcBef>
                <a:spcPts val="1200"/>
              </a:spcBef>
              <a:spcAft>
                <a:spcPts val="0"/>
              </a:spcAft>
              <a:buClr>
                <a:schemeClr val="dk1"/>
              </a:buClr>
              <a:buSzPts val="1100"/>
              <a:buFont typeface="Arial"/>
              <a:buNone/>
            </a:pPr>
            <a:r>
              <a:rPr lang="en-GB"/>
              <a:t>GAT</a:t>
            </a:r>
            <a:r>
              <a:rPr lang="en-GB">
                <a:solidFill>
                  <a:srgbClr val="FF0000"/>
                </a:solidFill>
                <a:highlight>
                  <a:srgbClr val="FFFF00"/>
                </a:highlight>
              </a:rPr>
              <a:t>TA</a:t>
            </a:r>
            <a:r>
              <a:rPr lang="en-GB"/>
              <a:t>CA</a:t>
            </a:r>
            <a:endParaRPr/>
          </a:p>
          <a:p>
            <a:pPr indent="0" lvl="0" marL="0" rtl="0" algn="l">
              <a:spcBef>
                <a:spcPts val="1200"/>
              </a:spcBef>
              <a:spcAft>
                <a:spcPts val="0"/>
              </a:spcAft>
              <a:buClr>
                <a:schemeClr val="dk1"/>
              </a:buClr>
              <a:buSzPts val="1100"/>
              <a:buFont typeface="Arial"/>
              <a:buNone/>
            </a:pPr>
            <a:r>
              <a:rPr lang="en-GB"/>
              <a:t>GATT</a:t>
            </a:r>
            <a:r>
              <a:rPr lang="en-GB">
                <a:solidFill>
                  <a:srgbClr val="FF0000"/>
                </a:solidFill>
                <a:highlight>
                  <a:srgbClr val="FFFF00"/>
                </a:highlight>
              </a:rPr>
              <a:t>AC</a:t>
            </a:r>
            <a:r>
              <a:rPr lang="en-GB"/>
              <a:t>A</a:t>
            </a:r>
            <a:endParaRPr/>
          </a:p>
          <a:p>
            <a:pPr indent="0" lvl="0" marL="0" rtl="0" algn="l">
              <a:spcBef>
                <a:spcPts val="1200"/>
              </a:spcBef>
              <a:spcAft>
                <a:spcPts val="1200"/>
              </a:spcAft>
              <a:buClr>
                <a:schemeClr val="dk1"/>
              </a:buClr>
              <a:buSzPts val="1100"/>
              <a:buFont typeface="Arial"/>
              <a:buNone/>
            </a:pPr>
            <a:r>
              <a:rPr lang="en-GB"/>
              <a:t>GATTA</a:t>
            </a:r>
            <a:r>
              <a:rPr lang="en-GB">
                <a:solidFill>
                  <a:srgbClr val="FF0000"/>
                </a:solidFill>
                <a:highlight>
                  <a:srgbClr val="FFFF00"/>
                </a:highlight>
              </a:rPr>
              <a:t>CA</a:t>
            </a:r>
            <a:endParaRPr>
              <a:solidFill>
                <a:srgbClr val="FF0000"/>
              </a:solidFill>
            </a:endParaRPr>
          </a:p>
        </p:txBody>
      </p:sp>
      <p:sp>
        <p:nvSpPr>
          <p:cNvPr id="143" name="Google Shape;143;p21"/>
          <p:cNvSpPr txBox="1"/>
          <p:nvPr/>
        </p:nvSpPr>
        <p:spPr>
          <a:xfrm>
            <a:off x="309300" y="3476325"/>
            <a:ext cx="37923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GB" sz="1800">
                <a:solidFill>
                  <a:schemeClr val="dk2"/>
                </a:solidFill>
              </a:rPr>
              <a:t>GA, AT, TT, TA, AC, CA</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GB" sz="1800">
                <a:solidFill>
                  <a:schemeClr val="dk2"/>
                </a:solidFill>
              </a:rPr>
              <a:t>Number of 2-mers = 6</a:t>
            </a:r>
            <a:endParaRPr sz="1800">
              <a:solidFill>
                <a:schemeClr val="dk2"/>
              </a:solidFill>
            </a:endParaRPr>
          </a:p>
        </p:txBody>
      </p:sp>
      <p:sp>
        <p:nvSpPr>
          <p:cNvPr id="144" name="Google Shape;14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45" name="Google Shape;145;p21"/>
          <p:cNvSpPr txBox="1"/>
          <p:nvPr/>
        </p:nvSpPr>
        <p:spPr>
          <a:xfrm>
            <a:off x="6170975" y="4689850"/>
            <a:ext cx="263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solidFill>
                  <a:srgbClr val="595959"/>
                </a:solidFill>
                <a:uFill>
                  <a:noFill/>
                </a:uFill>
                <a:hlinkClick r:id="rId3">
                  <a:extLst>
                    <a:ext uri="{A12FA001-AC4F-418D-AE19-62706E023703}">
                      <ahyp:hlinkClr val="tx"/>
                    </a:ext>
                  </a:extLst>
                </a:hlinkClick>
              </a:rPr>
              <a:t>https://www.youtube.com/c/RobEdwardsVideos/videos</a:t>
            </a:r>
            <a:endParaRPr sz="800">
              <a:solidFill>
                <a:srgbClr val="595959"/>
              </a:solidFill>
            </a:endParaRPr>
          </a:p>
          <a:p>
            <a:pPr indent="0" lvl="0" marL="0" rtl="0" algn="l">
              <a:spcBef>
                <a:spcPts val="0"/>
              </a:spcBef>
              <a:spcAft>
                <a:spcPts val="0"/>
              </a:spcAft>
              <a:buNone/>
            </a:pPr>
            <a:r>
              <a:rPr lang="en-GB" sz="800">
                <a:solidFill>
                  <a:srgbClr val="595959"/>
                </a:solidFill>
                <a:uFill>
                  <a:noFill/>
                </a:uFill>
                <a:hlinkClick r:id="rId4">
                  <a:extLst>
                    <a:ext uri="{A12FA001-AC4F-418D-AE19-62706E023703}">
                      <ahyp:hlinkClr val="tx"/>
                    </a:ext>
                  </a:extLst>
                </a:hlinkClick>
              </a:rPr>
              <a:t>http://www.langmead-lab.org/teaching-materials/</a:t>
            </a:r>
            <a:r>
              <a:rPr lang="en-GB" sz="800">
                <a:solidFill>
                  <a:srgbClr val="595959"/>
                </a:solidFill>
              </a:rPr>
              <a:t> </a:t>
            </a:r>
            <a:endParaRPr sz="8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